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627" r:id="rId3"/>
    <p:sldId id="597" r:id="rId4"/>
    <p:sldId id="641" r:id="rId5"/>
    <p:sldId id="642" r:id="rId6"/>
    <p:sldId id="274" r:id="rId7"/>
    <p:sldId id="644" r:id="rId8"/>
    <p:sldId id="643" r:id="rId9"/>
    <p:sldId id="266" r:id="rId10"/>
  </p:sldIdLst>
  <p:sldSz cx="12192000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 showGuides="1">
      <p:cViewPr varScale="1">
        <p:scale>
          <a:sx n="31" d="100"/>
          <a:sy n="31" d="100"/>
        </p:scale>
        <p:origin x="864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DAB19-43A6-4332-ABFE-CF70A3E60251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34911-5688-4AB3-8789-02ABD8A22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6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_Sinis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Sinise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ealkiri ja sis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elline on tektiga lehekülg"/>
          <p:cNvSpPr txBox="1">
            <a:spLocks noGrp="1"/>
          </p:cNvSpPr>
          <p:nvPr>
            <p:ph type="title" hasCustomPrompt="1"/>
          </p:nvPr>
        </p:nvSpPr>
        <p:spPr>
          <a:xfrm>
            <a:off x="771523" y="771523"/>
            <a:ext cx="10715626" cy="964409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t>Selline on tektiga lehekülg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04933" y="6355555"/>
            <a:ext cx="182217" cy="1778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xfrm>
            <a:off x="770394" y="2013665"/>
            <a:ext cx="10715625" cy="40728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1" name="Tallinna_Munitsipaalpolitsei_Amet_logo_RGB.pdf" descr="Tallinna_Munitsipaalpolitsei_Amet_logo_RGB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35" y="6229607"/>
            <a:ext cx="2477704" cy="4296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22271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itelslaid_Hallig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Halli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2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itelslaid_Roheliseg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9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itelslaid_Kollaseg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Kollase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itelslaid_Punaseg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Punase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itelslaid_Fotog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ACACD6EB-E413-418C-8F02-E19C6AD203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Punase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4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itelslaid_Mustri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5" y="771524"/>
            <a:ext cx="4781550" cy="930277"/>
          </a:xfrm>
        </p:spPr>
        <p:txBody>
          <a:bodyPr anchor="t" anchorCtr="0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i-FI" dirty="0" err="1"/>
              <a:t>Tiitelleht</a:t>
            </a:r>
            <a:r>
              <a:rPr lang="fi-FI" dirty="0"/>
              <a:t>. </a:t>
            </a:r>
            <a:r>
              <a:rPr lang="fi-FI" dirty="0" err="1"/>
              <a:t>Mustritaustaga</a:t>
            </a:r>
            <a:r>
              <a:rPr lang="fi-FI" dirty="0"/>
              <a:t>, </a:t>
            </a:r>
            <a:r>
              <a:rPr lang="fi-FI" dirty="0" err="1"/>
              <a:t>Sel</a:t>
            </a:r>
            <a:r>
              <a:rPr lang="fi-FI" dirty="0"/>
              <a:t>  </a:t>
            </a:r>
            <a:r>
              <a:rPr lang="fi-FI" dirty="0" err="1"/>
              <a:t>juhul</a:t>
            </a:r>
            <a:r>
              <a:rPr lang="fi-FI" dirty="0"/>
              <a:t> on </a:t>
            </a:r>
            <a:r>
              <a:rPr lang="fi-FI" dirty="0" err="1"/>
              <a:t>pealkiri</a:t>
            </a:r>
            <a:r>
              <a:rPr lang="fi-FI" dirty="0"/>
              <a:t> </a:t>
            </a:r>
            <a:r>
              <a:rPr lang="fi-FI" dirty="0" err="1"/>
              <a:t>väiksem</a:t>
            </a:r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5D8F8AD-511C-4C05-96FC-042028E94BE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1525" y="5392738"/>
            <a:ext cx="3222625" cy="793750"/>
            <a:chOff x="486" y="3397"/>
            <a:chExt cx="2030" cy="50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4D5AD7D9-6BF8-4863-BD64-0C30BE939E8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86" y="3397"/>
              <a:ext cx="2030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38D07EF-F8E8-4365-8C41-A05936EE2E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2" y="3462"/>
              <a:ext cx="289" cy="374"/>
            </a:xfrm>
            <a:custGeom>
              <a:avLst/>
              <a:gdLst>
                <a:gd name="T0" fmla="*/ 289 w 289"/>
                <a:gd name="T1" fmla="*/ 64 h 374"/>
                <a:gd name="T2" fmla="*/ 180 w 289"/>
                <a:gd name="T3" fmla="*/ 64 h 374"/>
                <a:gd name="T4" fmla="*/ 180 w 289"/>
                <a:gd name="T5" fmla="*/ 374 h 374"/>
                <a:gd name="T6" fmla="*/ 107 w 289"/>
                <a:gd name="T7" fmla="*/ 374 h 374"/>
                <a:gd name="T8" fmla="*/ 107 w 289"/>
                <a:gd name="T9" fmla="*/ 64 h 374"/>
                <a:gd name="T10" fmla="*/ 0 w 289"/>
                <a:gd name="T11" fmla="*/ 64 h 374"/>
                <a:gd name="T12" fmla="*/ 0 w 289"/>
                <a:gd name="T13" fmla="*/ 0 h 374"/>
                <a:gd name="T14" fmla="*/ 289 w 289"/>
                <a:gd name="T15" fmla="*/ 0 h 374"/>
                <a:gd name="T16" fmla="*/ 289 w 289"/>
                <a:gd name="T17" fmla="*/ 6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374">
                  <a:moveTo>
                    <a:pt x="289" y="64"/>
                  </a:moveTo>
                  <a:lnTo>
                    <a:pt x="180" y="64"/>
                  </a:lnTo>
                  <a:lnTo>
                    <a:pt x="180" y="374"/>
                  </a:lnTo>
                  <a:lnTo>
                    <a:pt x="107" y="374"/>
                  </a:lnTo>
                  <a:lnTo>
                    <a:pt x="107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89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3273456-3539-4AAD-B7B9-5B199A5330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72" y="3555"/>
              <a:ext cx="240" cy="289"/>
            </a:xfrm>
            <a:custGeom>
              <a:avLst/>
              <a:gdLst>
                <a:gd name="T0" fmla="*/ 83 w 83"/>
                <a:gd name="T1" fmla="*/ 34 h 99"/>
                <a:gd name="T2" fmla="*/ 83 w 83"/>
                <a:gd name="T3" fmla="*/ 96 h 99"/>
                <a:gd name="T4" fmla="*/ 62 w 83"/>
                <a:gd name="T5" fmla="*/ 96 h 99"/>
                <a:gd name="T6" fmla="*/ 62 w 83"/>
                <a:gd name="T7" fmla="*/ 86 h 99"/>
                <a:gd name="T8" fmla="*/ 32 w 83"/>
                <a:gd name="T9" fmla="*/ 99 h 99"/>
                <a:gd name="T10" fmla="*/ 0 w 83"/>
                <a:gd name="T11" fmla="*/ 72 h 99"/>
                <a:gd name="T12" fmla="*/ 39 w 83"/>
                <a:gd name="T13" fmla="*/ 40 h 99"/>
                <a:gd name="T14" fmla="*/ 61 w 83"/>
                <a:gd name="T15" fmla="*/ 36 h 99"/>
                <a:gd name="T16" fmla="*/ 61 w 83"/>
                <a:gd name="T17" fmla="*/ 34 h 99"/>
                <a:gd name="T18" fmla="*/ 44 w 83"/>
                <a:gd name="T19" fmla="*/ 20 h 99"/>
                <a:gd name="T20" fmla="*/ 29 w 83"/>
                <a:gd name="T21" fmla="*/ 23 h 99"/>
                <a:gd name="T22" fmla="*/ 15 w 83"/>
                <a:gd name="T23" fmla="*/ 35 h 99"/>
                <a:gd name="T24" fmla="*/ 0 w 83"/>
                <a:gd name="T25" fmla="*/ 21 h 99"/>
                <a:gd name="T26" fmla="*/ 43 w 83"/>
                <a:gd name="T27" fmla="*/ 1 h 99"/>
                <a:gd name="T28" fmla="*/ 83 w 83"/>
                <a:gd name="T29" fmla="*/ 34 h 99"/>
                <a:gd name="T30" fmla="*/ 61 w 83"/>
                <a:gd name="T31" fmla="*/ 58 h 99"/>
                <a:gd name="T32" fmla="*/ 61 w 83"/>
                <a:gd name="T33" fmla="*/ 53 h 99"/>
                <a:gd name="T34" fmla="*/ 45 w 83"/>
                <a:gd name="T35" fmla="*/ 56 h 99"/>
                <a:gd name="T36" fmla="*/ 22 w 83"/>
                <a:gd name="T37" fmla="*/ 71 h 99"/>
                <a:gd name="T38" fmla="*/ 36 w 83"/>
                <a:gd name="T39" fmla="*/ 80 h 99"/>
                <a:gd name="T40" fmla="*/ 61 w 83"/>
                <a:gd name="T41" fmla="*/ 5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99">
                  <a:moveTo>
                    <a:pt x="83" y="34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6" y="94"/>
                    <a:pt x="46" y="99"/>
                    <a:pt x="32" y="99"/>
                  </a:cubicBezTo>
                  <a:cubicBezTo>
                    <a:pt x="14" y="99"/>
                    <a:pt x="0" y="90"/>
                    <a:pt x="0" y="72"/>
                  </a:cubicBezTo>
                  <a:cubicBezTo>
                    <a:pt x="0" y="53"/>
                    <a:pt x="15" y="44"/>
                    <a:pt x="39" y="4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25"/>
                    <a:pt x="54" y="20"/>
                    <a:pt x="44" y="20"/>
                  </a:cubicBezTo>
                  <a:cubicBezTo>
                    <a:pt x="39" y="20"/>
                    <a:pt x="34" y="21"/>
                    <a:pt x="29" y="23"/>
                  </a:cubicBezTo>
                  <a:cubicBezTo>
                    <a:pt x="24" y="27"/>
                    <a:pt x="19" y="31"/>
                    <a:pt x="15" y="3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8"/>
                    <a:pt x="26" y="0"/>
                    <a:pt x="43" y="1"/>
                  </a:cubicBezTo>
                  <a:cubicBezTo>
                    <a:pt x="69" y="1"/>
                    <a:pt x="83" y="14"/>
                    <a:pt x="83" y="34"/>
                  </a:cubicBezTo>
                  <a:close/>
                  <a:moveTo>
                    <a:pt x="61" y="58"/>
                  </a:moveTo>
                  <a:cubicBezTo>
                    <a:pt x="61" y="53"/>
                    <a:pt x="61" y="53"/>
                    <a:pt x="61" y="53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30" y="59"/>
                    <a:pt x="22" y="63"/>
                    <a:pt x="22" y="71"/>
                  </a:cubicBezTo>
                  <a:cubicBezTo>
                    <a:pt x="22" y="77"/>
                    <a:pt x="28" y="80"/>
                    <a:pt x="36" y="80"/>
                  </a:cubicBezTo>
                  <a:cubicBezTo>
                    <a:pt x="50" y="80"/>
                    <a:pt x="61" y="73"/>
                    <a:pt x="61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6A6B2527-E4EC-4DFC-A3A2-B6C740CDE7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6" y="3462"/>
              <a:ext cx="67" cy="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2FF579E4-9593-4C45-A11C-E7D97B4224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9" y="3462"/>
              <a:ext cx="67" cy="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574D4EE-0509-4A2D-8E2F-A78B7C9833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2" y="3462"/>
              <a:ext cx="67" cy="374"/>
            </a:xfrm>
            <a:custGeom>
              <a:avLst/>
              <a:gdLst>
                <a:gd name="T0" fmla="*/ 67 w 67"/>
                <a:gd name="T1" fmla="*/ 64 h 374"/>
                <a:gd name="T2" fmla="*/ 0 w 67"/>
                <a:gd name="T3" fmla="*/ 64 h 374"/>
                <a:gd name="T4" fmla="*/ 0 w 67"/>
                <a:gd name="T5" fmla="*/ 0 h 374"/>
                <a:gd name="T6" fmla="*/ 67 w 67"/>
                <a:gd name="T7" fmla="*/ 0 h 374"/>
                <a:gd name="T8" fmla="*/ 67 w 67"/>
                <a:gd name="T9" fmla="*/ 64 h 374"/>
                <a:gd name="T10" fmla="*/ 67 w 67"/>
                <a:gd name="T11" fmla="*/ 374 h 374"/>
                <a:gd name="T12" fmla="*/ 0 w 67"/>
                <a:gd name="T13" fmla="*/ 374 h 374"/>
                <a:gd name="T14" fmla="*/ 0 w 67"/>
                <a:gd name="T15" fmla="*/ 105 h 374"/>
                <a:gd name="T16" fmla="*/ 67 w 67"/>
                <a:gd name="T17" fmla="*/ 105 h 374"/>
                <a:gd name="T18" fmla="*/ 67 w 67"/>
                <a:gd name="T19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374">
                  <a:moveTo>
                    <a:pt x="6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64"/>
                  </a:lnTo>
                  <a:close/>
                  <a:moveTo>
                    <a:pt x="67" y="374"/>
                  </a:moveTo>
                  <a:lnTo>
                    <a:pt x="0" y="374"/>
                  </a:lnTo>
                  <a:lnTo>
                    <a:pt x="0" y="105"/>
                  </a:lnTo>
                  <a:lnTo>
                    <a:pt x="67" y="105"/>
                  </a:lnTo>
                  <a:lnTo>
                    <a:pt x="67" y="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F36D7E6-640E-4A83-8CF5-286186DB5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5" y="3555"/>
              <a:ext cx="237" cy="281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6FB6C73-C497-44D9-88C3-2C4BF22E61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76" y="3555"/>
              <a:ext cx="237" cy="281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DCBC183-669D-4524-9D66-F91E9410A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552"/>
              <a:ext cx="350" cy="100"/>
            </a:xfrm>
            <a:custGeom>
              <a:avLst/>
              <a:gdLst>
                <a:gd name="T0" fmla="*/ 91 w 121"/>
                <a:gd name="T1" fmla="*/ 15 h 34"/>
                <a:gd name="T2" fmla="*/ 53 w 121"/>
                <a:gd name="T3" fmla="*/ 3 h 34"/>
                <a:gd name="T4" fmla="*/ 0 w 121"/>
                <a:gd name="T5" fmla="*/ 3 h 34"/>
                <a:gd name="T6" fmla="*/ 0 w 121"/>
                <a:gd name="T7" fmla="*/ 23 h 34"/>
                <a:gd name="T8" fmla="*/ 80 w 121"/>
                <a:gd name="T9" fmla="*/ 19 h 34"/>
                <a:gd name="T10" fmla="*/ 121 w 121"/>
                <a:gd name="T11" fmla="*/ 34 h 34"/>
                <a:gd name="T12" fmla="*/ 121 w 121"/>
                <a:gd name="T13" fmla="*/ 19 h 34"/>
                <a:gd name="T14" fmla="*/ 91 w 121"/>
                <a:gd name="T1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4">
                  <a:moveTo>
                    <a:pt x="91" y="15"/>
                  </a:moveTo>
                  <a:cubicBezTo>
                    <a:pt x="76" y="11"/>
                    <a:pt x="69" y="6"/>
                    <a:pt x="53" y="3"/>
                  </a:cubicBezTo>
                  <a:cubicBezTo>
                    <a:pt x="36" y="0"/>
                    <a:pt x="2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3" y="19"/>
                    <a:pt x="56" y="15"/>
                    <a:pt x="80" y="19"/>
                  </a:cubicBezTo>
                  <a:cubicBezTo>
                    <a:pt x="101" y="23"/>
                    <a:pt x="103" y="30"/>
                    <a:pt x="121" y="34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111" y="18"/>
                    <a:pt x="101" y="17"/>
                    <a:pt x="91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FF893F-BD34-4666-AA87-C9F3E9CAE6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652"/>
              <a:ext cx="350" cy="87"/>
            </a:xfrm>
            <a:custGeom>
              <a:avLst/>
              <a:gdLst>
                <a:gd name="T0" fmla="*/ 121 w 121"/>
                <a:gd name="T1" fmla="*/ 10 h 30"/>
                <a:gd name="T2" fmla="*/ 80 w 121"/>
                <a:gd name="T3" fmla="*/ 0 h 30"/>
                <a:gd name="T4" fmla="*/ 0 w 121"/>
                <a:gd name="T5" fmla="*/ 9 h 30"/>
                <a:gd name="T6" fmla="*/ 0 w 121"/>
                <a:gd name="T7" fmla="*/ 25 h 30"/>
                <a:gd name="T8" fmla="*/ 1 w 121"/>
                <a:gd name="T9" fmla="*/ 30 h 30"/>
                <a:gd name="T10" fmla="*/ 53 w 121"/>
                <a:gd name="T11" fmla="*/ 22 h 30"/>
                <a:gd name="T12" fmla="*/ 121 w 121"/>
                <a:gd name="T13" fmla="*/ 17 h 30"/>
                <a:gd name="T14" fmla="*/ 121 w 121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0">
                  <a:moveTo>
                    <a:pt x="121" y="10"/>
                  </a:moveTo>
                  <a:cubicBezTo>
                    <a:pt x="107" y="0"/>
                    <a:pt x="94" y="0"/>
                    <a:pt x="80" y="0"/>
                  </a:cubicBezTo>
                  <a:cubicBezTo>
                    <a:pt x="53" y="1"/>
                    <a:pt x="33" y="4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24" y="26"/>
                    <a:pt x="44" y="23"/>
                    <a:pt x="53" y="22"/>
                  </a:cubicBezTo>
                  <a:cubicBezTo>
                    <a:pt x="77" y="18"/>
                    <a:pt x="103" y="14"/>
                    <a:pt x="121" y="17"/>
                  </a:cubicBezTo>
                  <a:lnTo>
                    <a:pt x="121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F53CCAB-B3ED-46E5-AC9C-73449D2F6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" y="3739"/>
              <a:ext cx="333" cy="158"/>
            </a:xfrm>
            <a:custGeom>
              <a:avLst/>
              <a:gdLst>
                <a:gd name="T0" fmla="*/ 0 w 115"/>
                <a:gd name="T1" fmla="*/ 17 h 54"/>
                <a:gd name="T2" fmla="*/ 4 w 115"/>
                <a:gd name="T3" fmla="*/ 23 h 54"/>
                <a:gd name="T4" fmla="*/ 55 w 115"/>
                <a:gd name="T5" fmla="*/ 54 h 54"/>
                <a:gd name="T6" fmla="*/ 55 w 115"/>
                <a:gd name="T7" fmla="*/ 54 h 54"/>
                <a:gd name="T8" fmla="*/ 106 w 115"/>
                <a:gd name="T9" fmla="*/ 23 h 54"/>
                <a:gd name="T10" fmla="*/ 112 w 115"/>
                <a:gd name="T11" fmla="*/ 12 h 54"/>
                <a:gd name="T12" fmla="*/ 115 w 115"/>
                <a:gd name="T13" fmla="*/ 2 h 54"/>
                <a:gd name="T14" fmla="*/ 115 w 115"/>
                <a:gd name="T15" fmla="*/ 0 h 54"/>
                <a:gd name="T16" fmla="*/ 0 w 115"/>
                <a:gd name="T1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54">
                  <a:moveTo>
                    <a:pt x="0" y="17"/>
                  </a:moveTo>
                  <a:cubicBezTo>
                    <a:pt x="1" y="19"/>
                    <a:pt x="3" y="21"/>
                    <a:pt x="4" y="23"/>
                  </a:cubicBezTo>
                  <a:cubicBezTo>
                    <a:pt x="17" y="40"/>
                    <a:pt x="54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92" y="40"/>
                    <a:pt x="106" y="23"/>
                  </a:cubicBezTo>
                  <a:cubicBezTo>
                    <a:pt x="108" y="20"/>
                    <a:pt x="111" y="16"/>
                    <a:pt x="112" y="12"/>
                  </a:cubicBezTo>
                  <a:cubicBezTo>
                    <a:pt x="113" y="9"/>
                    <a:pt x="114" y="6"/>
                    <a:pt x="115" y="2"/>
                  </a:cubicBezTo>
                  <a:cubicBezTo>
                    <a:pt x="115" y="2"/>
                    <a:pt x="115" y="1"/>
                    <a:pt x="115" y="0"/>
                  </a:cubicBezTo>
                  <a:cubicBezTo>
                    <a:pt x="111" y="0"/>
                    <a:pt x="3" y="17"/>
                    <a:pt x="0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DCFB7A0-D16C-428E-B801-D34D6C7DBA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470"/>
              <a:ext cx="350" cy="91"/>
            </a:xfrm>
            <a:custGeom>
              <a:avLst/>
              <a:gdLst>
                <a:gd name="T0" fmla="*/ 51 w 121"/>
                <a:gd name="T1" fmla="*/ 9 h 31"/>
                <a:gd name="T2" fmla="*/ 0 w 121"/>
                <a:gd name="T3" fmla="*/ 0 h 31"/>
                <a:gd name="T4" fmla="*/ 0 w 121"/>
                <a:gd name="T5" fmla="*/ 13 h 31"/>
                <a:gd name="T6" fmla="*/ 44 w 121"/>
                <a:gd name="T7" fmla="*/ 19 h 31"/>
                <a:gd name="T8" fmla="*/ 61 w 121"/>
                <a:gd name="T9" fmla="*/ 24 h 31"/>
                <a:gd name="T10" fmla="*/ 121 w 121"/>
                <a:gd name="T11" fmla="*/ 31 h 31"/>
                <a:gd name="T12" fmla="*/ 121 w 121"/>
                <a:gd name="T13" fmla="*/ 15 h 31"/>
                <a:gd name="T14" fmla="*/ 51 w 121"/>
                <a:gd name="T1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1">
                  <a:moveTo>
                    <a:pt x="51" y="9"/>
                  </a:moveTo>
                  <a:cubicBezTo>
                    <a:pt x="36" y="7"/>
                    <a:pt x="25" y="4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30" y="15"/>
                    <a:pt x="44" y="19"/>
                  </a:cubicBezTo>
                  <a:cubicBezTo>
                    <a:pt x="48" y="20"/>
                    <a:pt x="58" y="23"/>
                    <a:pt x="61" y="24"/>
                  </a:cubicBezTo>
                  <a:cubicBezTo>
                    <a:pt x="80" y="29"/>
                    <a:pt x="106" y="29"/>
                    <a:pt x="121" y="31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99" y="11"/>
                    <a:pt x="68" y="11"/>
                    <a:pt x="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CB57CC2-3829-4C8C-9FA4-8FA8C0FDB6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400"/>
              <a:ext cx="350" cy="67"/>
            </a:xfrm>
            <a:custGeom>
              <a:avLst/>
              <a:gdLst>
                <a:gd name="T0" fmla="*/ 61 w 121"/>
                <a:gd name="T1" fmla="*/ 0 h 23"/>
                <a:gd name="T2" fmla="*/ 61 w 121"/>
                <a:gd name="T3" fmla="*/ 0 h 23"/>
                <a:gd name="T4" fmla="*/ 0 w 121"/>
                <a:gd name="T5" fmla="*/ 7 h 23"/>
                <a:gd name="T6" fmla="*/ 0 w 121"/>
                <a:gd name="T7" fmla="*/ 13 h 23"/>
                <a:gd name="T8" fmla="*/ 121 w 121"/>
                <a:gd name="T9" fmla="*/ 23 h 23"/>
                <a:gd name="T10" fmla="*/ 121 w 121"/>
                <a:gd name="T11" fmla="*/ 7 h 23"/>
                <a:gd name="T12" fmla="*/ 61 w 12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3"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40" y="0"/>
                    <a:pt x="20" y="2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01" y="2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" name="Pilt 20">
            <a:extLst>
              <a:ext uri="{FF2B5EF4-FFF2-40B4-BE49-F238E27FC236}">
                <a16:creationId xmlns:a16="http://schemas.microsoft.com/office/drawing/2014/main" id="{CCCDF00E-96BF-4014-AC91-37CB18477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0"/>
            <a:ext cx="6096000" cy="66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3381020-7BFD-49ED-B5A5-430ECDD64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524" y="771524"/>
            <a:ext cx="10715625" cy="9644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Selline</a:t>
            </a:r>
            <a:r>
              <a:rPr lang="en-US" dirty="0"/>
              <a:t> on </a:t>
            </a:r>
            <a:r>
              <a:rPr lang="en-US" dirty="0" err="1"/>
              <a:t>tektiga</a:t>
            </a:r>
            <a:r>
              <a:rPr lang="en-US" dirty="0"/>
              <a:t> </a:t>
            </a:r>
            <a:r>
              <a:rPr lang="en-US" dirty="0" err="1"/>
              <a:t>lehekülg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B871770-08E3-4784-AE05-838735A7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1231241-89CB-4062-BD29-360675129A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1524" y="6280625"/>
            <a:ext cx="1352551" cy="332502"/>
            <a:chOff x="486" y="3935"/>
            <a:chExt cx="960" cy="23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01CECDE-7AA5-40A9-ABEA-8381B28E67C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86" y="3935"/>
              <a:ext cx="96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B3430B1-252A-4966-AC2C-33D42BC204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4008"/>
              <a:ext cx="165" cy="47"/>
            </a:xfrm>
            <a:custGeom>
              <a:avLst/>
              <a:gdLst>
                <a:gd name="T0" fmla="*/ 91 w 121"/>
                <a:gd name="T1" fmla="*/ 15 h 34"/>
                <a:gd name="T2" fmla="*/ 53 w 121"/>
                <a:gd name="T3" fmla="*/ 3 h 34"/>
                <a:gd name="T4" fmla="*/ 0 w 121"/>
                <a:gd name="T5" fmla="*/ 3 h 34"/>
                <a:gd name="T6" fmla="*/ 0 w 121"/>
                <a:gd name="T7" fmla="*/ 23 h 34"/>
                <a:gd name="T8" fmla="*/ 80 w 121"/>
                <a:gd name="T9" fmla="*/ 19 h 34"/>
                <a:gd name="T10" fmla="*/ 121 w 121"/>
                <a:gd name="T11" fmla="*/ 34 h 34"/>
                <a:gd name="T12" fmla="*/ 121 w 121"/>
                <a:gd name="T13" fmla="*/ 19 h 34"/>
                <a:gd name="T14" fmla="*/ 91 w 121"/>
                <a:gd name="T1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4">
                  <a:moveTo>
                    <a:pt x="91" y="15"/>
                  </a:moveTo>
                  <a:cubicBezTo>
                    <a:pt x="76" y="11"/>
                    <a:pt x="69" y="6"/>
                    <a:pt x="53" y="3"/>
                  </a:cubicBezTo>
                  <a:cubicBezTo>
                    <a:pt x="36" y="0"/>
                    <a:pt x="2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3" y="19"/>
                    <a:pt x="56" y="15"/>
                    <a:pt x="80" y="19"/>
                  </a:cubicBezTo>
                  <a:cubicBezTo>
                    <a:pt x="101" y="23"/>
                    <a:pt x="103" y="30"/>
                    <a:pt x="121" y="34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111" y="18"/>
                    <a:pt x="101" y="17"/>
                    <a:pt x="91" y="15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178288A-4C1B-4023-A97B-839916596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4055"/>
              <a:ext cx="165" cy="42"/>
            </a:xfrm>
            <a:custGeom>
              <a:avLst/>
              <a:gdLst>
                <a:gd name="T0" fmla="*/ 121 w 121"/>
                <a:gd name="T1" fmla="*/ 10 h 30"/>
                <a:gd name="T2" fmla="*/ 80 w 121"/>
                <a:gd name="T3" fmla="*/ 0 h 30"/>
                <a:gd name="T4" fmla="*/ 0 w 121"/>
                <a:gd name="T5" fmla="*/ 9 h 30"/>
                <a:gd name="T6" fmla="*/ 0 w 121"/>
                <a:gd name="T7" fmla="*/ 25 h 30"/>
                <a:gd name="T8" fmla="*/ 1 w 121"/>
                <a:gd name="T9" fmla="*/ 30 h 30"/>
                <a:gd name="T10" fmla="*/ 53 w 121"/>
                <a:gd name="T11" fmla="*/ 22 h 30"/>
                <a:gd name="T12" fmla="*/ 121 w 121"/>
                <a:gd name="T13" fmla="*/ 17 h 30"/>
                <a:gd name="T14" fmla="*/ 121 w 121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0">
                  <a:moveTo>
                    <a:pt x="121" y="10"/>
                  </a:moveTo>
                  <a:cubicBezTo>
                    <a:pt x="107" y="0"/>
                    <a:pt x="94" y="0"/>
                    <a:pt x="80" y="0"/>
                  </a:cubicBezTo>
                  <a:cubicBezTo>
                    <a:pt x="53" y="1"/>
                    <a:pt x="33" y="4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24" y="26"/>
                    <a:pt x="44" y="23"/>
                    <a:pt x="53" y="22"/>
                  </a:cubicBezTo>
                  <a:cubicBezTo>
                    <a:pt x="77" y="18"/>
                    <a:pt x="103" y="14"/>
                    <a:pt x="121" y="17"/>
                  </a:cubicBezTo>
                  <a:lnTo>
                    <a:pt x="121" y="10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12E0970-FFE1-4F84-8F7E-D0428589D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" y="4097"/>
              <a:ext cx="157" cy="74"/>
            </a:xfrm>
            <a:custGeom>
              <a:avLst/>
              <a:gdLst>
                <a:gd name="T0" fmla="*/ 0 w 115"/>
                <a:gd name="T1" fmla="*/ 17 h 54"/>
                <a:gd name="T2" fmla="*/ 4 w 115"/>
                <a:gd name="T3" fmla="*/ 23 h 54"/>
                <a:gd name="T4" fmla="*/ 55 w 115"/>
                <a:gd name="T5" fmla="*/ 54 h 54"/>
                <a:gd name="T6" fmla="*/ 55 w 115"/>
                <a:gd name="T7" fmla="*/ 54 h 54"/>
                <a:gd name="T8" fmla="*/ 106 w 115"/>
                <a:gd name="T9" fmla="*/ 23 h 54"/>
                <a:gd name="T10" fmla="*/ 112 w 115"/>
                <a:gd name="T11" fmla="*/ 12 h 54"/>
                <a:gd name="T12" fmla="*/ 115 w 115"/>
                <a:gd name="T13" fmla="*/ 2 h 54"/>
                <a:gd name="T14" fmla="*/ 115 w 115"/>
                <a:gd name="T15" fmla="*/ 0 h 54"/>
                <a:gd name="T16" fmla="*/ 0 w 115"/>
                <a:gd name="T1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54">
                  <a:moveTo>
                    <a:pt x="0" y="17"/>
                  </a:moveTo>
                  <a:cubicBezTo>
                    <a:pt x="1" y="19"/>
                    <a:pt x="3" y="21"/>
                    <a:pt x="4" y="23"/>
                  </a:cubicBezTo>
                  <a:cubicBezTo>
                    <a:pt x="17" y="40"/>
                    <a:pt x="54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92" y="40"/>
                    <a:pt x="106" y="23"/>
                  </a:cubicBezTo>
                  <a:cubicBezTo>
                    <a:pt x="108" y="20"/>
                    <a:pt x="111" y="16"/>
                    <a:pt x="112" y="12"/>
                  </a:cubicBezTo>
                  <a:cubicBezTo>
                    <a:pt x="113" y="9"/>
                    <a:pt x="114" y="6"/>
                    <a:pt x="115" y="2"/>
                  </a:cubicBezTo>
                  <a:cubicBezTo>
                    <a:pt x="115" y="2"/>
                    <a:pt x="115" y="1"/>
                    <a:pt x="115" y="0"/>
                  </a:cubicBezTo>
                  <a:cubicBezTo>
                    <a:pt x="111" y="0"/>
                    <a:pt x="3" y="17"/>
                    <a:pt x="0" y="17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B3BFE8C-536E-41BE-8BE2-228898B16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970"/>
              <a:ext cx="165" cy="42"/>
            </a:xfrm>
            <a:custGeom>
              <a:avLst/>
              <a:gdLst>
                <a:gd name="T0" fmla="*/ 51 w 121"/>
                <a:gd name="T1" fmla="*/ 9 h 31"/>
                <a:gd name="T2" fmla="*/ 0 w 121"/>
                <a:gd name="T3" fmla="*/ 0 h 31"/>
                <a:gd name="T4" fmla="*/ 0 w 121"/>
                <a:gd name="T5" fmla="*/ 13 h 31"/>
                <a:gd name="T6" fmla="*/ 44 w 121"/>
                <a:gd name="T7" fmla="*/ 19 h 31"/>
                <a:gd name="T8" fmla="*/ 61 w 121"/>
                <a:gd name="T9" fmla="*/ 24 h 31"/>
                <a:gd name="T10" fmla="*/ 121 w 121"/>
                <a:gd name="T11" fmla="*/ 31 h 31"/>
                <a:gd name="T12" fmla="*/ 121 w 121"/>
                <a:gd name="T13" fmla="*/ 15 h 31"/>
                <a:gd name="T14" fmla="*/ 51 w 121"/>
                <a:gd name="T1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1">
                  <a:moveTo>
                    <a:pt x="51" y="9"/>
                  </a:moveTo>
                  <a:cubicBezTo>
                    <a:pt x="36" y="7"/>
                    <a:pt x="25" y="4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30" y="15"/>
                    <a:pt x="44" y="19"/>
                  </a:cubicBezTo>
                  <a:cubicBezTo>
                    <a:pt x="48" y="20"/>
                    <a:pt x="58" y="23"/>
                    <a:pt x="61" y="24"/>
                  </a:cubicBezTo>
                  <a:cubicBezTo>
                    <a:pt x="80" y="29"/>
                    <a:pt x="106" y="29"/>
                    <a:pt x="121" y="31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99" y="11"/>
                    <a:pt x="68" y="11"/>
                    <a:pt x="51" y="9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7CACBD9-A4CF-47DB-BB94-905D0DB0E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936"/>
              <a:ext cx="165" cy="32"/>
            </a:xfrm>
            <a:custGeom>
              <a:avLst/>
              <a:gdLst>
                <a:gd name="T0" fmla="*/ 61 w 121"/>
                <a:gd name="T1" fmla="*/ 0 h 23"/>
                <a:gd name="T2" fmla="*/ 61 w 121"/>
                <a:gd name="T3" fmla="*/ 0 h 23"/>
                <a:gd name="T4" fmla="*/ 0 w 121"/>
                <a:gd name="T5" fmla="*/ 7 h 23"/>
                <a:gd name="T6" fmla="*/ 0 w 121"/>
                <a:gd name="T7" fmla="*/ 13 h 23"/>
                <a:gd name="T8" fmla="*/ 121 w 121"/>
                <a:gd name="T9" fmla="*/ 23 h 23"/>
                <a:gd name="T10" fmla="*/ 121 w 121"/>
                <a:gd name="T11" fmla="*/ 7 h 23"/>
                <a:gd name="T12" fmla="*/ 61 w 12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3"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40" y="0"/>
                    <a:pt x="20" y="2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01" y="2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179B728-61D0-49E2-861D-901915B727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5" y="3965"/>
              <a:ext cx="137" cy="177"/>
            </a:xfrm>
            <a:custGeom>
              <a:avLst/>
              <a:gdLst>
                <a:gd name="T0" fmla="*/ 137 w 137"/>
                <a:gd name="T1" fmla="*/ 31 h 177"/>
                <a:gd name="T2" fmla="*/ 85 w 137"/>
                <a:gd name="T3" fmla="*/ 31 h 177"/>
                <a:gd name="T4" fmla="*/ 85 w 137"/>
                <a:gd name="T5" fmla="*/ 177 h 177"/>
                <a:gd name="T6" fmla="*/ 50 w 137"/>
                <a:gd name="T7" fmla="*/ 177 h 177"/>
                <a:gd name="T8" fmla="*/ 50 w 137"/>
                <a:gd name="T9" fmla="*/ 31 h 177"/>
                <a:gd name="T10" fmla="*/ 0 w 137"/>
                <a:gd name="T11" fmla="*/ 31 h 177"/>
                <a:gd name="T12" fmla="*/ 0 w 137"/>
                <a:gd name="T13" fmla="*/ 0 h 177"/>
                <a:gd name="T14" fmla="*/ 137 w 137"/>
                <a:gd name="T15" fmla="*/ 0 h 177"/>
                <a:gd name="T16" fmla="*/ 137 w 137"/>
                <a:gd name="T17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77">
                  <a:moveTo>
                    <a:pt x="137" y="31"/>
                  </a:moveTo>
                  <a:lnTo>
                    <a:pt x="85" y="31"/>
                  </a:lnTo>
                  <a:lnTo>
                    <a:pt x="85" y="177"/>
                  </a:lnTo>
                  <a:lnTo>
                    <a:pt x="50" y="177"/>
                  </a:lnTo>
                  <a:lnTo>
                    <a:pt x="50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37" y="0"/>
                  </a:lnTo>
                  <a:lnTo>
                    <a:pt x="137" y="31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F9A7945-CC70-40D8-9030-93DE5BC292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8" y="4010"/>
              <a:ext cx="113" cy="136"/>
            </a:xfrm>
            <a:custGeom>
              <a:avLst/>
              <a:gdLst>
                <a:gd name="T0" fmla="*/ 83 w 83"/>
                <a:gd name="T1" fmla="*/ 34 h 99"/>
                <a:gd name="T2" fmla="*/ 83 w 83"/>
                <a:gd name="T3" fmla="*/ 96 h 99"/>
                <a:gd name="T4" fmla="*/ 62 w 83"/>
                <a:gd name="T5" fmla="*/ 96 h 99"/>
                <a:gd name="T6" fmla="*/ 62 w 83"/>
                <a:gd name="T7" fmla="*/ 86 h 99"/>
                <a:gd name="T8" fmla="*/ 32 w 83"/>
                <a:gd name="T9" fmla="*/ 99 h 99"/>
                <a:gd name="T10" fmla="*/ 0 w 83"/>
                <a:gd name="T11" fmla="*/ 72 h 99"/>
                <a:gd name="T12" fmla="*/ 39 w 83"/>
                <a:gd name="T13" fmla="*/ 40 h 99"/>
                <a:gd name="T14" fmla="*/ 61 w 83"/>
                <a:gd name="T15" fmla="*/ 36 h 99"/>
                <a:gd name="T16" fmla="*/ 61 w 83"/>
                <a:gd name="T17" fmla="*/ 34 h 99"/>
                <a:gd name="T18" fmla="*/ 44 w 83"/>
                <a:gd name="T19" fmla="*/ 20 h 99"/>
                <a:gd name="T20" fmla="*/ 29 w 83"/>
                <a:gd name="T21" fmla="*/ 23 h 99"/>
                <a:gd name="T22" fmla="*/ 15 w 83"/>
                <a:gd name="T23" fmla="*/ 35 h 99"/>
                <a:gd name="T24" fmla="*/ 0 w 83"/>
                <a:gd name="T25" fmla="*/ 21 h 99"/>
                <a:gd name="T26" fmla="*/ 43 w 83"/>
                <a:gd name="T27" fmla="*/ 1 h 99"/>
                <a:gd name="T28" fmla="*/ 83 w 83"/>
                <a:gd name="T29" fmla="*/ 34 h 99"/>
                <a:gd name="T30" fmla="*/ 61 w 83"/>
                <a:gd name="T31" fmla="*/ 58 h 99"/>
                <a:gd name="T32" fmla="*/ 61 w 83"/>
                <a:gd name="T33" fmla="*/ 53 h 99"/>
                <a:gd name="T34" fmla="*/ 45 w 83"/>
                <a:gd name="T35" fmla="*/ 56 h 99"/>
                <a:gd name="T36" fmla="*/ 22 w 83"/>
                <a:gd name="T37" fmla="*/ 71 h 99"/>
                <a:gd name="T38" fmla="*/ 36 w 83"/>
                <a:gd name="T39" fmla="*/ 80 h 99"/>
                <a:gd name="T40" fmla="*/ 61 w 83"/>
                <a:gd name="T41" fmla="*/ 5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99">
                  <a:moveTo>
                    <a:pt x="83" y="34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6" y="94"/>
                    <a:pt x="46" y="99"/>
                    <a:pt x="32" y="99"/>
                  </a:cubicBezTo>
                  <a:cubicBezTo>
                    <a:pt x="14" y="99"/>
                    <a:pt x="0" y="90"/>
                    <a:pt x="0" y="72"/>
                  </a:cubicBezTo>
                  <a:cubicBezTo>
                    <a:pt x="0" y="53"/>
                    <a:pt x="15" y="44"/>
                    <a:pt x="39" y="4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25"/>
                    <a:pt x="54" y="20"/>
                    <a:pt x="44" y="20"/>
                  </a:cubicBezTo>
                  <a:cubicBezTo>
                    <a:pt x="39" y="20"/>
                    <a:pt x="34" y="21"/>
                    <a:pt x="29" y="23"/>
                  </a:cubicBezTo>
                  <a:cubicBezTo>
                    <a:pt x="24" y="27"/>
                    <a:pt x="19" y="31"/>
                    <a:pt x="15" y="3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8"/>
                    <a:pt x="26" y="0"/>
                    <a:pt x="43" y="1"/>
                  </a:cubicBezTo>
                  <a:cubicBezTo>
                    <a:pt x="69" y="1"/>
                    <a:pt x="83" y="14"/>
                    <a:pt x="83" y="34"/>
                  </a:cubicBezTo>
                  <a:close/>
                  <a:moveTo>
                    <a:pt x="61" y="58"/>
                  </a:moveTo>
                  <a:cubicBezTo>
                    <a:pt x="61" y="53"/>
                    <a:pt x="61" y="53"/>
                    <a:pt x="61" y="53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30" y="59"/>
                    <a:pt x="22" y="63"/>
                    <a:pt x="22" y="71"/>
                  </a:cubicBezTo>
                  <a:cubicBezTo>
                    <a:pt x="22" y="77"/>
                    <a:pt x="28" y="80"/>
                    <a:pt x="36" y="80"/>
                  </a:cubicBezTo>
                  <a:cubicBezTo>
                    <a:pt x="50" y="80"/>
                    <a:pt x="61" y="73"/>
                    <a:pt x="61" y="58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38EDE05-E371-4465-8D02-C8B2B201E5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02" y="3965"/>
              <a:ext cx="31" cy="177"/>
            </a:xfrm>
            <a:prstGeom prst="rect">
              <a:avLst/>
            </a:pr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E80CABB8-3F96-4185-8EFE-7182110C97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" y="3965"/>
              <a:ext cx="32" cy="177"/>
            </a:xfrm>
            <a:prstGeom prst="rect">
              <a:avLst/>
            </a:pr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62F1E3D-0E37-4AE3-9E5B-9EC23AF860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7" y="3965"/>
              <a:ext cx="32" cy="177"/>
            </a:xfrm>
            <a:custGeom>
              <a:avLst/>
              <a:gdLst>
                <a:gd name="T0" fmla="*/ 32 w 32"/>
                <a:gd name="T1" fmla="*/ 31 h 177"/>
                <a:gd name="T2" fmla="*/ 0 w 32"/>
                <a:gd name="T3" fmla="*/ 31 h 177"/>
                <a:gd name="T4" fmla="*/ 0 w 32"/>
                <a:gd name="T5" fmla="*/ 0 h 177"/>
                <a:gd name="T6" fmla="*/ 32 w 32"/>
                <a:gd name="T7" fmla="*/ 0 h 177"/>
                <a:gd name="T8" fmla="*/ 32 w 32"/>
                <a:gd name="T9" fmla="*/ 31 h 177"/>
                <a:gd name="T10" fmla="*/ 32 w 32"/>
                <a:gd name="T11" fmla="*/ 177 h 177"/>
                <a:gd name="T12" fmla="*/ 0 w 32"/>
                <a:gd name="T13" fmla="*/ 177 h 177"/>
                <a:gd name="T14" fmla="*/ 0 w 32"/>
                <a:gd name="T15" fmla="*/ 50 h 177"/>
                <a:gd name="T16" fmla="*/ 32 w 32"/>
                <a:gd name="T17" fmla="*/ 50 h 177"/>
                <a:gd name="T18" fmla="*/ 32 w 32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77">
                  <a:moveTo>
                    <a:pt x="32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1"/>
                  </a:lnTo>
                  <a:close/>
                  <a:moveTo>
                    <a:pt x="32" y="177"/>
                  </a:moveTo>
                  <a:lnTo>
                    <a:pt x="0" y="177"/>
                  </a:lnTo>
                  <a:lnTo>
                    <a:pt x="0" y="50"/>
                  </a:lnTo>
                  <a:lnTo>
                    <a:pt x="32" y="50"/>
                  </a:lnTo>
                  <a:lnTo>
                    <a:pt x="32" y="177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F56491C0-2556-46C2-860D-1FA1F8FA2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0" y="4010"/>
              <a:ext cx="112" cy="132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22D2D5E-86D7-424D-AE01-291672A60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2" y="4010"/>
              <a:ext cx="113" cy="132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7B0F8FF1-DA66-427A-8E30-D0AF8EE52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0394" y="2013665"/>
            <a:ext cx="10715624" cy="407281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t-EE" dirty="0"/>
              <a:t>Redigeerige juhteksemplari tekstilaade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  <a:p>
            <a:pPr lvl="4"/>
            <a:r>
              <a:rPr lang="et-EE" dirty="0"/>
              <a:t>Viies tase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5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spc="-5" dirty="0" err="1"/>
              <a:t>Ai</a:t>
            </a:r>
            <a:r>
              <a:rPr lang="en-US" dirty="0" err="1"/>
              <a:t>t</a:t>
            </a:r>
            <a:r>
              <a:rPr lang="en-US" spc="-5" dirty="0" err="1"/>
              <a:t>ä</a:t>
            </a:r>
            <a:r>
              <a:rPr lang="en-US" spc="-170" dirty="0" err="1"/>
              <a:t>h</a:t>
            </a:r>
            <a:r>
              <a:rPr lang="en-US" spc="-5" dirty="0"/>
              <a:t>!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5221480"/>
            <a:ext cx="6096000" cy="163652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Eesnimi</a:t>
            </a:r>
            <a:r>
              <a:rPr lang="fi-FI" dirty="0"/>
              <a:t> </a:t>
            </a:r>
            <a:r>
              <a:rPr lang="fi-FI" dirty="0" err="1"/>
              <a:t>Perenimi</a:t>
            </a:r>
            <a:endParaRPr lang="fi-FI" dirty="0"/>
          </a:p>
          <a:p>
            <a:r>
              <a:rPr lang="fi-FI" dirty="0"/>
              <a:t>Osakonna nimi</a:t>
            </a:r>
          </a:p>
          <a:p>
            <a:r>
              <a:rPr lang="fi-FI" dirty="0"/>
              <a:t>email@tallinnalv.ee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4E8425E4-29E9-4F6F-951E-061F013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790575"/>
            <a:ext cx="10715624" cy="9453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err="1"/>
              <a:t>Selline</a:t>
            </a:r>
            <a:r>
              <a:rPr lang="en-US" dirty="0"/>
              <a:t> on </a:t>
            </a:r>
            <a:r>
              <a:rPr lang="en-US" dirty="0" err="1"/>
              <a:t>tektiga</a:t>
            </a:r>
            <a:r>
              <a:rPr lang="en-US" dirty="0"/>
              <a:t> </a:t>
            </a:r>
            <a:r>
              <a:rPr lang="en-US" dirty="0" err="1"/>
              <a:t>lehekülg</a:t>
            </a:r>
            <a:endParaRPr lang="en-US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1EDBB36-872C-4528-A46F-733E412B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524" y="2019300"/>
            <a:ext cx="10715625" cy="4048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t-EE" dirty="0"/>
              <a:t>Võimalusel oleks hea kui ei kastutataks üle kuue rea teksti ühel slaidil.</a:t>
            </a:r>
            <a:endParaRPr lang="en-US" dirty="0"/>
          </a:p>
          <a:p>
            <a:pPr lvl="1"/>
            <a:r>
              <a:rPr lang="et-EE" dirty="0"/>
              <a:t>Samuti on hea vältida liia pikki pealkirju ja </a:t>
            </a:r>
            <a:r>
              <a:rPr lang="et-EE" dirty="0" err="1"/>
              <a:t>lausendeid</a:t>
            </a:r>
            <a:r>
              <a:rPr lang="en-US" dirty="0"/>
              <a:t>.</a:t>
            </a:r>
          </a:p>
          <a:p>
            <a:pPr lvl="2"/>
            <a:r>
              <a:rPr lang="et-EE" dirty="0"/>
              <a:t>Neid võiks olla maksimaalselt viis</a:t>
            </a:r>
            <a:r>
              <a:rPr lang="en-US" dirty="0"/>
              <a:t>.</a:t>
            </a:r>
          </a:p>
          <a:p>
            <a:pPr lvl="3"/>
            <a:r>
              <a:rPr lang="et-EE" dirty="0"/>
              <a:t>Sama käib ka </a:t>
            </a:r>
            <a:r>
              <a:rPr lang="et-EE" dirty="0" err="1"/>
              <a:t>bulletpointide</a:t>
            </a:r>
            <a:r>
              <a:rPr lang="et-EE" dirty="0"/>
              <a:t> kohta</a:t>
            </a:r>
            <a:r>
              <a:rPr lang="en-US" dirty="0"/>
              <a:t>.</a:t>
            </a:r>
          </a:p>
          <a:p>
            <a:pPr lvl="4"/>
            <a:r>
              <a:rPr lang="et-EE" dirty="0"/>
              <a:t>Sellel lehel on neid viis</a:t>
            </a:r>
            <a:r>
              <a:rPr lang="en-US" dirty="0"/>
              <a:t>.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D5CF104-5A23-4097-851B-0FCCC6A2D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3949" y="616823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DC100B9-F1AC-4BEB-8655-57D0A3575F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6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0" r:id="rId8"/>
    <p:sldLayoutId id="2147483666" r:id="rId9"/>
    <p:sldLayoutId id="214748366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9F7AB3D-DDBA-4F01-8750-9B012A0EE3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Tallinna Munitsipaalpolitsei Amet</a:t>
            </a:r>
            <a:br>
              <a:rPr lang="et-EE" dirty="0"/>
            </a:br>
            <a:br>
              <a:rPr lang="et-EE" dirty="0"/>
            </a:br>
            <a:br>
              <a:rPr lang="et-EE" b="1" dirty="0"/>
            </a:br>
            <a:r>
              <a:rPr lang="et-EE" sz="4000" b="1" dirty="0"/>
              <a:t>Margo Irve</a:t>
            </a:r>
            <a:br>
              <a:rPr lang="et-EE" sz="3200" dirty="0"/>
            </a:br>
            <a:br>
              <a:rPr lang="et-EE" sz="3200" dirty="0"/>
            </a:br>
            <a:r>
              <a:rPr lang="et-EE" sz="3200" b="1" dirty="0"/>
              <a:t>kriisivalmiduse sektori juht</a:t>
            </a:r>
            <a:br>
              <a:rPr lang="et-EE" sz="2400" dirty="0"/>
            </a:br>
            <a:br>
              <a:rPr lang="et-EE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007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4" y="771525"/>
            <a:ext cx="10715625" cy="783738"/>
          </a:xfrm>
        </p:spPr>
        <p:txBody>
          <a:bodyPr/>
          <a:lstStyle/>
          <a:p>
            <a:r>
              <a:rPr lang="et-EE" b="1" dirty="0"/>
              <a:t>Millest räägime?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47041" y="2682240"/>
            <a:ext cx="11040108" cy="371856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t-EE" sz="3600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t-EE" sz="3600" dirty="0"/>
              <a:t>Kriisijuhtimise põhimõtted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t-EE" sz="3600" dirty="0"/>
              <a:t>Tallinna kriisistaabi tööülesanded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t-EE" sz="3600" dirty="0"/>
              <a:t>Tallinna kriisijuhtimise struktuur ja töögrupid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t-EE" sz="3600"/>
              <a:t>Staabitegevused</a:t>
            </a:r>
            <a:endParaRPr lang="et-EE" sz="3600" dirty="0"/>
          </a:p>
          <a:p>
            <a:endParaRPr lang="et-E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4D392-2CB7-BA8F-9045-F61536B0F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85777" cy="40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13CF-BE4A-4ED8-998A-648F0755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5" y="562977"/>
            <a:ext cx="10647564" cy="939612"/>
          </a:xfrm>
        </p:spPr>
        <p:txBody>
          <a:bodyPr/>
          <a:lstStyle/>
          <a:p>
            <a:pPr algn="ctr"/>
            <a:r>
              <a:rPr lang="et-EE" sz="3600" b="1" dirty="0"/>
              <a:t>Kriisijuhtimise põhimõtted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22BDA-2B45-4E14-AA7C-FAC1DC52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FECFD-2A8E-4103-A92F-81E50B1B93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725" y="1502589"/>
            <a:ext cx="11258550" cy="4665642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2800" dirty="0" err="1">
                <a:cs typeface="Arial" panose="020B0604020202020204" pitchFamily="34" charset="0"/>
              </a:rPr>
              <a:t>Juht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pole</a:t>
            </a:r>
            <a:r>
              <a:rPr lang="fi-FI" sz="2800" dirty="0">
                <a:cs typeface="Arial" panose="020B0604020202020204" pitchFamily="34" charset="0"/>
              </a:rPr>
              <a:t> ainuisikulisena </a:t>
            </a:r>
            <a:r>
              <a:rPr lang="et-EE" sz="2800" dirty="0">
                <a:cs typeface="Arial" panose="020B0604020202020204" pitchFamily="34" charset="0"/>
              </a:rPr>
              <a:t>„</a:t>
            </a:r>
            <a:r>
              <a:rPr lang="fi-FI" sz="2800" dirty="0" err="1">
                <a:cs typeface="Arial" panose="020B0604020202020204" pitchFamily="34" charset="0"/>
              </a:rPr>
              <a:t>kuldpeaga</a:t>
            </a:r>
            <a:r>
              <a:rPr lang="et-EE" sz="2800" dirty="0">
                <a:cs typeface="Arial" panose="020B0604020202020204" pitchFamily="34" charset="0"/>
              </a:rPr>
              <a:t>“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otsustaja</a:t>
            </a:r>
            <a:r>
              <a:rPr lang="fi-FI" sz="2800" dirty="0">
                <a:cs typeface="Arial" panose="020B0604020202020204" pitchFamily="34" charset="0"/>
              </a:rPr>
              <a:t> ja </a:t>
            </a:r>
            <a:r>
              <a:rPr lang="fi-FI" sz="2800" dirty="0" err="1">
                <a:cs typeface="Arial" panose="020B0604020202020204" pitchFamily="34" charset="0"/>
              </a:rPr>
              <a:t>lahendaja</a:t>
            </a:r>
            <a:r>
              <a:rPr lang="et-EE" sz="2800" dirty="0">
                <a:cs typeface="Arial" panose="020B0604020202020204" pitchFamily="34" charset="0"/>
              </a:rPr>
              <a:t>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cs typeface="Arial" panose="020B0604020202020204" pitchFamily="34" charset="0"/>
              </a:rPr>
              <a:t>Juht püstitab eesmärgi kriisi lahendamiseks;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cs typeface="Arial" panose="020B0604020202020204" pitchFamily="34" charset="0"/>
              </a:rPr>
              <a:t>Kõik kavandatavad ja läbiviidavad tegevused peavad toetama eesmärgi elluviimist;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2800" dirty="0" err="1">
                <a:cs typeface="Arial" panose="020B0604020202020204" pitchFamily="34" charset="0"/>
              </a:rPr>
              <a:t>Hindab</a:t>
            </a:r>
            <a:r>
              <a:rPr lang="fi-FI" sz="2800" dirty="0">
                <a:cs typeface="Arial" panose="020B0604020202020204" pitchFamily="34" charset="0"/>
              </a:rPr>
              <a:t> ja </a:t>
            </a:r>
            <a:r>
              <a:rPr lang="fi-FI" sz="2800" dirty="0" err="1">
                <a:cs typeface="Arial" panose="020B0604020202020204" pitchFamily="34" charset="0"/>
              </a:rPr>
              <a:t>kaasab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vajaduspõhiselt</a:t>
            </a:r>
            <a:r>
              <a:rPr lang="fi-FI" sz="2800" dirty="0">
                <a:cs typeface="Arial" panose="020B0604020202020204" pitchFamily="34" charset="0"/>
              </a:rPr>
              <a:t> linna </a:t>
            </a:r>
            <a:r>
              <a:rPr lang="fi-FI" sz="2800" dirty="0" err="1">
                <a:cs typeface="Arial" panose="020B0604020202020204" pitchFamily="34" charset="0"/>
              </a:rPr>
              <a:t>ressursse</a:t>
            </a:r>
            <a:r>
              <a:rPr lang="et-EE" sz="2800" dirty="0">
                <a:cs typeface="Arial" panose="020B0604020202020204" pitchFamily="34" charset="0"/>
              </a:rPr>
              <a:t>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2800" dirty="0">
                <a:cs typeface="Arial" panose="020B0604020202020204" pitchFamily="34" charset="0"/>
              </a:rPr>
              <a:t>Kriisi </a:t>
            </a:r>
            <a:r>
              <a:rPr lang="fi-FI" sz="2800" dirty="0" err="1">
                <a:cs typeface="Arial" panose="020B0604020202020204" pitchFamily="34" charset="0"/>
              </a:rPr>
              <a:t>lahendatakse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vastava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juhi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poolt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heakskiidetud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otsuse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aluse</a:t>
            </a:r>
            <a:r>
              <a:rPr lang="et-EE" sz="2800" dirty="0">
                <a:cs typeface="Arial" panose="020B0604020202020204" pitchFamily="34" charset="0"/>
              </a:rPr>
              <a:t>l;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cs typeface="Arial" panose="020B0604020202020204" pitchFamily="34" charset="0"/>
              </a:rPr>
              <a:t>Kriise lahendatakse läbi juhtimisorgani (staap), mida juhitakse määratud isiku poolt 24/7.</a:t>
            </a:r>
          </a:p>
          <a:p>
            <a:pPr lvl="1" indent="0">
              <a:spcAft>
                <a:spcPts val="0"/>
              </a:spcAft>
              <a:buNone/>
            </a:pP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618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13CF-BE4A-4ED8-998A-648F0755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34" y="562977"/>
            <a:ext cx="10747316" cy="675619"/>
          </a:xfrm>
        </p:spPr>
        <p:txBody>
          <a:bodyPr/>
          <a:lstStyle/>
          <a:p>
            <a:pPr algn="ctr"/>
            <a:r>
              <a:rPr lang="et-EE" sz="3600" b="1" dirty="0"/>
              <a:t>Kriisistaabi põhiülesanded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22BDA-2B45-4E14-AA7C-FAC1DC52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FECFD-2A8E-4103-A92F-81E50B1B93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725" y="1502589"/>
            <a:ext cx="11258550" cy="4665642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cs typeface="Arial" panose="020B0604020202020204" pitchFamily="34" charset="0"/>
              </a:rPr>
              <a:t>Analüüsib ja hindab linnas tekkinud elutähtsa teenuse või eluliselt olulise teenuse ulatusliku või raskete tagajärgedega põhjustatud kriisiolukordi;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cs typeface="Arial" panose="020B0604020202020204" pitchFamily="34" charset="0"/>
              </a:rPr>
              <a:t>Juhib elutähtsa teenuse või eluliselt olulise teenuse ulatusliku või raskete tagajärgedega põhjustatud kriisiolukordade lahendamist, rakendades selleks hädaolukorra lahendamise plaani või muid kriisiplaane;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cs typeface="Arial" panose="020B0604020202020204" pitchFamily="34" charset="0"/>
              </a:rPr>
              <a:t>Koordineerib ja korraldab koostööd ning teabevahetust linnasiseste asutuste, linnaosade ja asjaomaste riiklike ametkondadega;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2800" dirty="0" err="1">
                <a:cs typeface="Arial" panose="020B0604020202020204" pitchFamily="34" charset="0"/>
              </a:rPr>
              <a:t>Hindab</a:t>
            </a:r>
            <a:r>
              <a:rPr lang="fi-FI" sz="2800" dirty="0">
                <a:cs typeface="Arial" panose="020B0604020202020204" pitchFamily="34" charset="0"/>
              </a:rPr>
              <a:t> ja </a:t>
            </a:r>
            <a:r>
              <a:rPr lang="fi-FI" sz="2800" dirty="0" err="1">
                <a:cs typeface="Arial" panose="020B0604020202020204" pitchFamily="34" charset="0"/>
              </a:rPr>
              <a:t>kaasab</a:t>
            </a:r>
            <a:r>
              <a:rPr lang="fi-FI" sz="2800" dirty="0">
                <a:cs typeface="Arial" panose="020B0604020202020204" pitchFamily="34" charset="0"/>
              </a:rPr>
              <a:t> </a:t>
            </a:r>
            <a:r>
              <a:rPr lang="fi-FI" sz="2800" dirty="0" err="1">
                <a:cs typeface="Arial" panose="020B0604020202020204" pitchFamily="34" charset="0"/>
              </a:rPr>
              <a:t>vajaduspõhiselt</a:t>
            </a:r>
            <a:r>
              <a:rPr lang="fi-FI" sz="2800" dirty="0">
                <a:cs typeface="Arial" panose="020B0604020202020204" pitchFamily="34" charset="0"/>
              </a:rPr>
              <a:t> linna </a:t>
            </a:r>
            <a:r>
              <a:rPr lang="fi-FI" sz="2800" dirty="0" err="1">
                <a:cs typeface="Arial" panose="020B0604020202020204" pitchFamily="34" charset="0"/>
              </a:rPr>
              <a:t>ressursse</a:t>
            </a:r>
            <a:r>
              <a:rPr lang="et-EE" sz="2800" dirty="0">
                <a:cs typeface="Arial" panose="020B0604020202020204" pitchFamily="34" charset="0"/>
              </a:rPr>
              <a:t>.</a:t>
            </a:r>
          </a:p>
          <a:p>
            <a:pPr marL="882900" lvl="1" indent="-342900">
              <a:spcAft>
                <a:spcPts val="0"/>
              </a:spcAft>
            </a:pP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075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13CF-BE4A-4ED8-998A-648F0755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4" y="324645"/>
            <a:ext cx="10838756" cy="837616"/>
          </a:xfrm>
        </p:spPr>
        <p:txBody>
          <a:bodyPr/>
          <a:lstStyle/>
          <a:p>
            <a:pPr algn="ctr"/>
            <a:r>
              <a:rPr lang="et-EE" sz="3600" b="1" dirty="0"/>
              <a:t>Staabi tegevused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22BDA-2B45-4E14-AA7C-FAC1DC52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FECFD-2A8E-4103-A92F-81E50B1B93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725" y="1162260"/>
            <a:ext cx="11570104" cy="5005971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STAABI TÖÖKESKKONNA TAGAMINE;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STAABI TEGEVUSKAVA KOOSTAMINE;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STAABI NÕUPIDAMISTE LÄBIVIIMINE:</a:t>
            </a:r>
          </a:p>
          <a:p>
            <a:pPr marL="882900" lvl="1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KORRALISED</a:t>
            </a:r>
          </a:p>
          <a:p>
            <a:pPr marL="882900" lvl="1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KIIRNÕUPIDAMISED</a:t>
            </a:r>
          </a:p>
          <a:p>
            <a:pPr marL="882900" lvl="1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STAABIKOOSSEISU VAHETUMISE NÕUPIDAMINE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>
                <a:latin typeface="Arial" panose="020B0604020202020204" pitchFamily="34" charset="0"/>
                <a:cs typeface="Arial" panose="020B0604020202020204" pitchFamily="34" charset="0"/>
              </a:rPr>
              <a:t>TEGEVUS/LAHENDUS PLAANI </a:t>
            </a: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KOOSTAMINE;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TEGEVUSTE DOKUMENTEERIMINE S.H. </a:t>
            </a: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SITREP</a:t>
            </a: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 JA LOGI</a:t>
            </a: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2800" dirty="0">
                <a:latin typeface="Arial" panose="020B0604020202020204" pitchFamily="34" charset="0"/>
                <a:cs typeface="Arial" panose="020B0604020202020204" pitchFamily="34" charset="0"/>
              </a:rPr>
              <a:t>STAABI TOIMEPIDEVUSE TAGAMINE</a:t>
            </a: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, jne.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039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13">
            <a:extLst>
              <a:ext uri="{FF2B5EF4-FFF2-40B4-BE49-F238E27FC236}">
                <a16:creationId xmlns:a16="http://schemas.microsoft.com/office/drawing/2014/main" id="{AF8600B8-1553-51AF-832E-B2B311A42C96}"/>
              </a:ext>
            </a:extLst>
          </p:cNvPr>
          <p:cNvSpPr/>
          <p:nvPr/>
        </p:nvSpPr>
        <p:spPr>
          <a:xfrm>
            <a:off x="2183115" y="3692434"/>
            <a:ext cx="8051800" cy="2336710"/>
          </a:xfrm>
          <a:prstGeom prst="roundRect">
            <a:avLst>
              <a:gd name="adj" fmla="val 407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200" b="1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EC15B-688E-9A9F-9B20-BBF917BF9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Tallinna kriisijuhtimise struktuur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66BC7D6C-1A2D-7B20-6225-4B7C9C936377}"/>
              </a:ext>
            </a:extLst>
          </p:cNvPr>
          <p:cNvSpPr/>
          <p:nvPr/>
        </p:nvSpPr>
        <p:spPr>
          <a:xfrm>
            <a:off x="1776550" y="1587136"/>
            <a:ext cx="8850083" cy="714537"/>
          </a:xfrm>
          <a:prstGeom prst="roundRect">
            <a:avLst>
              <a:gd name="adj" fmla="val 16136"/>
            </a:avLst>
          </a:prstGeom>
          <a:noFill/>
          <a:ln w="12700">
            <a:solidFill>
              <a:schemeClr val="tx1"/>
            </a:solidFill>
            <a:prstDash val="lgDash"/>
            <a:miter lim="400000"/>
          </a:ln>
        </p:spPr>
        <p:txBody>
          <a:bodyPr lIns="45719" rIns="45719" anchor="ctr"/>
          <a:lstStyle/>
          <a:p>
            <a:pPr algn="ctr">
              <a:defRPr sz="1200" b="1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B2843768-1DEE-F8C4-1AE9-04760DA16701}"/>
              </a:ext>
            </a:extLst>
          </p:cNvPr>
          <p:cNvSpPr/>
          <p:nvPr/>
        </p:nvSpPr>
        <p:spPr>
          <a:xfrm>
            <a:off x="4389120" y="3261721"/>
            <a:ext cx="3439720" cy="539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" name="Rectangle: Rounded Corners 15">
            <a:extLst>
              <a:ext uri="{FF2B5EF4-FFF2-40B4-BE49-F238E27FC236}">
                <a16:creationId xmlns:a16="http://schemas.microsoft.com/office/drawing/2014/main" id="{1E4F628D-4F4B-CAD3-FD07-4C3EDE5E2F87}"/>
              </a:ext>
            </a:extLst>
          </p:cNvPr>
          <p:cNvGrpSpPr/>
          <p:nvPr/>
        </p:nvGrpSpPr>
        <p:grpSpPr>
          <a:xfrm>
            <a:off x="7419835" y="4358958"/>
            <a:ext cx="2418435" cy="516472"/>
            <a:chOff x="0" y="0"/>
            <a:chExt cx="2418434" cy="51647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7" name="Rounded Rectangle">
              <a:extLst>
                <a:ext uri="{FF2B5EF4-FFF2-40B4-BE49-F238E27FC236}">
                  <a16:creationId xmlns:a16="http://schemas.microsoft.com/office/drawing/2014/main" id="{548DE1FA-6715-4FEA-78CC-89D03E70DEB0}"/>
                </a:ext>
              </a:extLst>
            </p:cNvPr>
            <p:cNvSpPr/>
            <p:nvPr/>
          </p:nvSpPr>
          <p:spPr>
            <a:xfrm>
              <a:off x="0" y="0"/>
              <a:ext cx="2418435" cy="516472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8" name="Operations Group">
              <a:extLst>
                <a:ext uri="{FF2B5EF4-FFF2-40B4-BE49-F238E27FC236}">
                  <a16:creationId xmlns:a16="http://schemas.microsoft.com/office/drawing/2014/main" id="{9D985FA4-9F27-51B1-32F4-F0C5001C4017}"/>
                </a:ext>
              </a:extLst>
            </p:cNvPr>
            <p:cNvSpPr txBox="1"/>
            <p:nvPr/>
          </p:nvSpPr>
          <p:spPr>
            <a:xfrm>
              <a:off x="79900" y="116845"/>
              <a:ext cx="2258634" cy="28278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rPr lang="et-EE" dirty="0">
                  <a:solidFill>
                    <a:schemeClr val="tx1"/>
                  </a:solidFill>
                </a:rPr>
                <a:t>Operatsioonide grupp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Rectangle: Rounded Corners 18">
            <a:extLst>
              <a:ext uri="{FF2B5EF4-FFF2-40B4-BE49-F238E27FC236}">
                <a16:creationId xmlns:a16="http://schemas.microsoft.com/office/drawing/2014/main" id="{A4169E40-6869-0862-D31E-BBED1878C527}"/>
              </a:ext>
            </a:extLst>
          </p:cNvPr>
          <p:cNvGrpSpPr/>
          <p:nvPr/>
        </p:nvGrpSpPr>
        <p:grpSpPr>
          <a:xfrm>
            <a:off x="4819371" y="4366803"/>
            <a:ext cx="2474489" cy="508627"/>
            <a:chOff x="0" y="0"/>
            <a:chExt cx="2474487" cy="50862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1346065D-3DEB-64AE-0686-1611790C0673}"/>
                </a:ext>
              </a:extLst>
            </p:cNvPr>
            <p:cNvSpPr/>
            <p:nvPr/>
          </p:nvSpPr>
          <p:spPr>
            <a:xfrm>
              <a:off x="0" y="0"/>
              <a:ext cx="2474487" cy="508626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1" name="Planning Group">
              <a:extLst>
                <a:ext uri="{FF2B5EF4-FFF2-40B4-BE49-F238E27FC236}">
                  <a16:creationId xmlns:a16="http://schemas.microsoft.com/office/drawing/2014/main" id="{4729C84B-9649-301D-6D44-FED21F0959AC}"/>
                </a:ext>
              </a:extLst>
            </p:cNvPr>
            <p:cNvSpPr txBox="1"/>
            <p:nvPr/>
          </p:nvSpPr>
          <p:spPr>
            <a:xfrm>
              <a:off x="76898" y="115815"/>
              <a:ext cx="2320691" cy="27699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rPr lang="et-EE" dirty="0">
                  <a:solidFill>
                    <a:schemeClr val="tx1"/>
                  </a:solidFill>
                </a:rPr>
                <a:t>Planeerimisgrupp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Rectangle: Rounded Corners 14">
            <a:extLst>
              <a:ext uri="{FF2B5EF4-FFF2-40B4-BE49-F238E27FC236}">
                <a16:creationId xmlns:a16="http://schemas.microsoft.com/office/drawing/2014/main" id="{B8E45C86-99FA-EB30-3F23-A58EB59F1430}"/>
              </a:ext>
            </a:extLst>
          </p:cNvPr>
          <p:cNvGrpSpPr/>
          <p:nvPr/>
        </p:nvGrpSpPr>
        <p:grpSpPr>
          <a:xfrm>
            <a:off x="4389120" y="1655211"/>
            <a:ext cx="3406680" cy="539263"/>
            <a:chOff x="618066" y="-55034"/>
            <a:chExt cx="3016338" cy="539262"/>
          </a:xfrm>
        </p:grpSpPr>
        <p:sp>
          <p:nvSpPr>
            <p:cNvPr id="13" name="Rounded Rectangle">
              <a:extLst>
                <a:ext uri="{FF2B5EF4-FFF2-40B4-BE49-F238E27FC236}">
                  <a16:creationId xmlns:a16="http://schemas.microsoft.com/office/drawing/2014/main" id="{7EB1924B-5EEE-35DE-BA37-BAFCF23D39D6}"/>
                </a:ext>
              </a:extLst>
            </p:cNvPr>
            <p:cNvSpPr/>
            <p:nvPr/>
          </p:nvSpPr>
          <p:spPr>
            <a:xfrm>
              <a:off x="618066" y="-55034"/>
              <a:ext cx="3016338" cy="539262"/>
            </a:xfrm>
            <a:prstGeom prst="roundRect">
              <a:avLst>
                <a:gd name="adj" fmla="val 12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Regional Crisis Committee…">
              <a:extLst>
                <a:ext uri="{FF2B5EF4-FFF2-40B4-BE49-F238E27FC236}">
                  <a16:creationId xmlns:a16="http://schemas.microsoft.com/office/drawing/2014/main" id="{81B062DE-B3DF-4D4B-D489-287537542F8A}"/>
                </a:ext>
              </a:extLst>
            </p:cNvPr>
            <p:cNvSpPr txBox="1"/>
            <p:nvPr/>
          </p:nvSpPr>
          <p:spPr>
            <a:xfrm>
              <a:off x="1347010" y="-844"/>
              <a:ext cx="2033376" cy="430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1200" b="1">
                  <a:solidFill>
                    <a:srgbClr val="FFFFFF"/>
                  </a:solidFill>
                </a:defRPr>
              </a:pPr>
              <a:r>
                <a:rPr lang="et-EE" dirty="0"/>
                <a:t>Regionaalne kriisikomisjon</a:t>
              </a:r>
              <a:endParaRPr dirty="0"/>
            </a:p>
            <a:p>
              <a:pPr>
                <a:defRPr sz="1200">
                  <a:solidFill>
                    <a:srgbClr val="FFFFFF"/>
                  </a:solidFill>
                </a:defRPr>
              </a:pPr>
              <a:r>
                <a:rPr lang="et-EE" sz="1000" dirty="0"/>
                <a:t>Põhja päästekeskuse juht</a:t>
              </a:r>
              <a:endParaRPr dirty="0"/>
            </a:p>
          </p:txBody>
        </p:sp>
        <p:pic>
          <p:nvPicPr>
            <p:cNvPr id="15" name="pasted-movie.png" descr="pasted-movie.png">
              <a:extLst>
                <a:ext uri="{FF2B5EF4-FFF2-40B4-BE49-F238E27FC236}">
                  <a16:creationId xmlns:a16="http://schemas.microsoft.com/office/drawing/2014/main" id="{E420CE48-8D75-9E07-51EA-AC4803BA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817138" y="-31267"/>
              <a:ext cx="491742" cy="491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6" name="Rectangle: Rounded Corners 15">
            <a:extLst>
              <a:ext uri="{FF2B5EF4-FFF2-40B4-BE49-F238E27FC236}">
                <a16:creationId xmlns:a16="http://schemas.microsoft.com/office/drawing/2014/main" id="{2A37ECB5-CD6F-F8B8-5BD3-93FC9E782106}"/>
              </a:ext>
            </a:extLst>
          </p:cNvPr>
          <p:cNvGrpSpPr/>
          <p:nvPr/>
        </p:nvGrpSpPr>
        <p:grpSpPr>
          <a:xfrm>
            <a:off x="2324439" y="4366725"/>
            <a:ext cx="2368133" cy="508705"/>
            <a:chOff x="0" y="0"/>
            <a:chExt cx="2368132" cy="50870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7" name="Rounded Rectangle">
              <a:extLst>
                <a:ext uri="{FF2B5EF4-FFF2-40B4-BE49-F238E27FC236}">
                  <a16:creationId xmlns:a16="http://schemas.microsoft.com/office/drawing/2014/main" id="{B3767BAB-2651-0D22-0E0D-D93468861C35}"/>
                </a:ext>
              </a:extLst>
            </p:cNvPr>
            <p:cNvSpPr/>
            <p:nvPr/>
          </p:nvSpPr>
          <p:spPr>
            <a:xfrm>
              <a:off x="0" y="0"/>
              <a:ext cx="2368132" cy="508704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8" name="Communication Group">
              <a:extLst>
                <a:ext uri="{FF2B5EF4-FFF2-40B4-BE49-F238E27FC236}">
                  <a16:creationId xmlns:a16="http://schemas.microsoft.com/office/drawing/2014/main" id="{4346EA9A-89ED-B64F-21B9-33DB3343678B}"/>
                </a:ext>
              </a:extLst>
            </p:cNvPr>
            <p:cNvSpPr txBox="1"/>
            <p:nvPr/>
          </p:nvSpPr>
          <p:spPr>
            <a:xfrm>
              <a:off x="76902" y="115854"/>
              <a:ext cx="2214327" cy="27699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rPr lang="et-EE" dirty="0">
                  <a:solidFill>
                    <a:schemeClr val="tx1"/>
                  </a:solidFill>
                </a:rPr>
                <a:t>Kommunikatsiooni grupp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Rectangle: Rounded Corners 14">
            <a:extLst>
              <a:ext uri="{FF2B5EF4-FFF2-40B4-BE49-F238E27FC236}">
                <a16:creationId xmlns:a16="http://schemas.microsoft.com/office/drawing/2014/main" id="{40B93C4A-A347-2D07-D482-83E3223C85CF}"/>
              </a:ext>
            </a:extLst>
          </p:cNvPr>
          <p:cNvGrpSpPr/>
          <p:nvPr/>
        </p:nvGrpSpPr>
        <p:grpSpPr>
          <a:xfrm>
            <a:off x="4389120" y="2463329"/>
            <a:ext cx="3439720" cy="1793627"/>
            <a:chOff x="854379" y="811"/>
            <a:chExt cx="3439719" cy="1793625"/>
          </a:xfrm>
        </p:grpSpPr>
        <p:sp>
          <p:nvSpPr>
            <p:cNvPr id="20" name="Rounded Rectangle">
              <a:extLst>
                <a:ext uri="{FF2B5EF4-FFF2-40B4-BE49-F238E27FC236}">
                  <a16:creationId xmlns:a16="http://schemas.microsoft.com/office/drawing/2014/main" id="{4B70172B-5D78-97D6-EF09-21D2EC9BDDEA}"/>
                </a:ext>
              </a:extLst>
            </p:cNvPr>
            <p:cNvSpPr/>
            <p:nvPr/>
          </p:nvSpPr>
          <p:spPr>
            <a:xfrm>
              <a:off x="854379" y="811"/>
              <a:ext cx="3439719" cy="539262"/>
            </a:xfrm>
            <a:prstGeom prst="roundRect">
              <a:avLst>
                <a:gd name="adj" fmla="val 12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City Crisis Committee…">
              <a:extLst>
                <a:ext uri="{FF2B5EF4-FFF2-40B4-BE49-F238E27FC236}">
                  <a16:creationId xmlns:a16="http://schemas.microsoft.com/office/drawing/2014/main" id="{15555E44-8A0D-5841-B14F-0ACF48D80B03}"/>
                </a:ext>
              </a:extLst>
            </p:cNvPr>
            <p:cNvSpPr txBox="1"/>
            <p:nvPr/>
          </p:nvSpPr>
          <p:spPr>
            <a:xfrm>
              <a:off x="1529185" y="54999"/>
              <a:ext cx="2203933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1200" b="1">
                  <a:solidFill>
                    <a:srgbClr val="FFFFFF"/>
                  </a:solidFill>
                </a:defRPr>
              </a:pPr>
              <a:r>
                <a:rPr lang="et-EE" dirty="0"/>
                <a:t>Tallinna kriisikomisjon</a:t>
              </a:r>
              <a:endParaRPr dirty="0"/>
            </a:p>
            <a:p>
              <a:pPr>
                <a:defRPr sz="1200">
                  <a:solidFill>
                    <a:srgbClr val="FFFFFF"/>
                  </a:solidFill>
                </a:defRPr>
              </a:pPr>
              <a:r>
                <a:rPr lang="et-EE" sz="1000" dirty="0"/>
                <a:t>Linnapea</a:t>
              </a:r>
              <a:endParaRPr sz="1000" dirty="0"/>
            </a:p>
          </p:txBody>
        </p:sp>
        <p:pic>
          <p:nvPicPr>
            <p:cNvPr id="22" name="Tallinn_Municipal_Police_Department_logo_RGB_valge.pdf" descr="Tallinn_Municipal_Police_Department_logo_RGB_valge.pdf">
              <a:extLst>
                <a:ext uri="{FF2B5EF4-FFF2-40B4-BE49-F238E27FC236}">
                  <a16:creationId xmlns:a16="http://schemas.microsoft.com/office/drawing/2014/main" id="{6D6C5BC2-8860-526D-8B3E-D936E459F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8522"/>
            <a:stretch>
              <a:fillRect/>
            </a:stretch>
          </p:blipFill>
          <p:spPr>
            <a:xfrm>
              <a:off x="1172879" y="69424"/>
              <a:ext cx="302275" cy="401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" name="City Crisis Manager…">
              <a:extLst>
                <a:ext uri="{FF2B5EF4-FFF2-40B4-BE49-F238E27FC236}">
                  <a16:creationId xmlns:a16="http://schemas.microsoft.com/office/drawing/2014/main" id="{3F4246F2-A3CC-8D3A-6E73-7B617A32D12D}"/>
                </a:ext>
              </a:extLst>
            </p:cNvPr>
            <p:cNvSpPr txBox="1"/>
            <p:nvPr/>
          </p:nvSpPr>
          <p:spPr>
            <a:xfrm>
              <a:off x="2007392" y="854729"/>
              <a:ext cx="1724281" cy="4308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1200" b="1">
                  <a:solidFill>
                    <a:srgbClr val="FFFFFF"/>
                  </a:solidFill>
                </a:defRPr>
              </a:pPr>
              <a:r>
                <a:rPr lang="et-EE" dirty="0"/>
                <a:t>Tallinna kriisijuht</a:t>
              </a:r>
              <a:endParaRPr dirty="0"/>
            </a:p>
            <a:p>
              <a:pPr>
                <a:defRPr sz="1200">
                  <a:solidFill>
                    <a:srgbClr val="FFFFFF"/>
                  </a:solidFill>
                </a:defRPr>
              </a:pPr>
              <a:r>
                <a:rPr lang="et-EE" sz="1000" dirty="0"/>
                <a:t>Munitsipaalpolitsei juht</a:t>
              </a:r>
              <a:endParaRPr sz="1000" dirty="0"/>
            </a:p>
          </p:txBody>
        </p:sp>
        <p:pic>
          <p:nvPicPr>
            <p:cNvPr id="24" name="Tallinn_Municipal_Police_Department_logo_RGB_valge.pdf" descr="Tallinn_Municipal_Police_Department_logo_RGB_valge.pdf">
              <a:extLst>
                <a:ext uri="{FF2B5EF4-FFF2-40B4-BE49-F238E27FC236}">
                  <a16:creationId xmlns:a16="http://schemas.microsoft.com/office/drawing/2014/main" id="{C3564D47-F85C-4C80-11C5-041817930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8522"/>
            <a:stretch>
              <a:fillRect/>
            </a:stretch>
          </p:blipFill>
          <p:spPr>
            <a:xfrm>
              <a:off x="1654749" y="869154"/>
              <a:ext cx="302275" cy="401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City Crisis Management Centre">
              <a:extLst>
                <a:ext uri="{FF2B5EF4-FFF2-40B4-BE49-F238E27FC236}">
                  <a16:creationId xmlns:a16="http://schemas.microsoft.com/office/drawing/2014/main" id="{5A9F4B99-B2A8-447A-55F9-1D87799CF70F}"/>
                </a:ext>
              </a:extLst>
            </p:cNvPr>
            <p:cNvSpPr txBox="1"/>
            <p:nvPr/>
          </p:nvSpPr>
          <p:spPr>
            <a:xfrm>
              <a:off x="1238761" y="1455884"/>
              <a:ext cx="2644992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</a:defRPr>
              </a:lvl1pPr>
            </a:lstStyle>
            <a:p>
              <a:r>
                <a:rPr lang="et-EE" sz="1600" dirty="0"/>
                <a:t>Tallinna kriisistaap</a:t>
              </a:r>
              <a:endParaRPr sz="1600" dirty="0"/>
            </a:p>
          </p:txBody>
        </p:sp>
      </p:grpSp>
      <p:grpSp>
        <p:nvGrpSpPr>
          <p:cNvPr id="30" name="Rectangle: Rounded Corners 15">
            <a:extLst>
              <a:ext uri="{FF2B5EF4-FFF2-40B4-BE49-F238E27FC236}">
                <a16:creationId xmlns:a16="http://schemas.microsoft.com/office/drawing/2014/main" id="{E9D86B62-7BB8-51BE-D36F-1A5E55A27156}"/>
              </a:ext>
            </a:extLst>
          </p:cNvPr>
          <p:cNvGrpSpPr/>
          <p:nvPr/>
        </p:nvGrpSpPr>
        <p:grpSpPr>
          <a:xfrm>
            <a:off x="3508505" y="5026138"/>
            <a:ext cx="2418435" cy="516472"/>
            <a:chOff x="0" y="0"/>
            <a:chExt cx="2418434" cy="51647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1" name="Rounded Rectangle">
              <a:extLst>
                <a:ext uri="{FF2B5EF4-FFF2-40B4-BE49-F238E27FC236}">
                  <a16:creationId xmlns:a16="http://schemas.microsoft.com/office/drawing/2014/main" id="{DF03B30C-410C-7508-FA6F-153ABACBAB9F}"/>
                </a:ext>
              </a:extLst>
            </p:cNvPr>
            <p:cNvSpPr/>
            <p:nvPr/>
          </p:nvSpPr>
          <p:spPr>
            <a:xfrm>
              <a:off x="0" y="0"/>
              <a:ext cx="2418435" cy="516472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2" name="Support Group">
              <a:extLst>
                <a:ext uri="{FF2B5EF4-FFF2-40B4-BE49-F238E27FC236}">
                  <a16:creationId xmlns:a16="http://schemas.microsoft.com/office/drawing/2014/main" id="{1F5FDC00-902E-DE57-36A7-9D5FDE2DF581}"/>
                </a:ext>
              </a:extLst>
            </p:cNvPr>
            <p:cNvSpPr txBox="1"/>
            <p:nvPr/>
          </p:nvSpPr>
          <p:spPr>
            <a:xfrm>
              <a:off x="79900" y="116845"/>
              <a:ext cx="2258634" cy="28278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rPr lang="et-EE" dirty="0">
                  <a:solidFill>
                    <a:schemeClr val="tx1"/>
                  </a:solidFill>
                </a:rPr>
                <a:t>Toetusgrupp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Rectangle: Rounded Corners 15">
            <a:extLst>
              <a:ext uri="{FF2B5EF4-FFF2-40B4-BE49-F238E27FC236}">
                <a16:creationId xmlns:a16="http://schemas.microsoft.com/office/drawing/2014/main" id="{F67A885E-F04E-0FA3-210D-DF58A89F227D}"/>
              </a:ext>
            </a:extLst>
          </p:cNvPr>
          <p:cNvGrpSpPr/>
          <p:nvPr/>
        </p:nvGrpSpPr>
        <p:grpSpPr>
          <a:xfrm>
            <a:off x="6096000" y="5008023"/>
            <a:ext cx="2418436" cy="516473"/>
            <a:chOff x="0" y="0"/>
            <a:chExt cx="2418435" cy="51647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4" name="Rounded Rectangle">
              <a:extLst>
                <a:ext uri="{FF2B5EF4-FFF2-40B4-BE49-F238E27FC236}">
                  <a16:creationId xmlns:a16="http://schemas.microsoft.com/office/drawing/2014/main" id="{700CFFF6-69C5-1830-197F-6F8D67A0787B}"/>
                </a:ext>
              </a:extLst>
            </p:cNvPr>
            <p:cNvSpPr/>
            <p:nvPr/>
          </p:nvSpPr>
          <p:spPr>
            <a:xfrm>
              <a:off x="0" y="0"/>
              <a:ext cx="2418435" cy="516472"/>
            </a:xfrm>
            <a:prstGeom prst="roundRect">
              <a:avLst>
                <a:gd name="adj" fmla="val 16667"/>
              </a:avLst>
            </a:prstGeom>
            <a:grpFill/>
            <a:ln w="12700" cap="flat">
              <a:solidFill>
                <a:srgbClr val="3F3F3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35" name="Support Group">
              <a:extLst>
                <a:ext uri="{FF2B5EF4-FFF2-40B4-BE49-F238E27FC236}">
                  <a16:creationId xmlns:a16="http://schemas.microsoft.com/office/drawing/2014/main" id="{173A349F-74CA-99C6-9A46-010DE2D02682}"/>
                </a:ext>
              </a:extLst>
            </p:cNvPr>
            <p:cNvSpPr txBox="1"/>
            <p:nvPr/>
          </p:nvSpPr>
          <p:spPr>
            <a:xfrm>
              <a:off x="79901" y="116845"/>
              <a:ext cx="2230047" cy="28278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pPr algn="r"/>
              <a:r>
                <a:rPr lang="et-EE" dirty="0">
                  <a:solidFill>
                    <a:schemeClr val="tx1"/>
                  </a:solidFill>
                </a:rPr>
                <a:t>Partnerid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Rectangle: Rounded Corners 13">
            <a:extLst>
              <a:ext uri="{FF2B5EF4-FFF2-40B4-BE49-F238E27FC236}">
                <a16:creationId xmlns:a16="http://schemas.microsoft.com/office/drawing/2014/main" id="{BCD01C0D-7EA3-2A52-4942-CB8D8A5F9CD6}"/>
              </a:ext>
            </a:extLst>
          </p:cNvPr>
          <p:cNvSpPr/>
          <p:nvPr/>
        </p:nvSpPr>
        <p:spPr>
          <a:xfrm>
            <a:off x="1776550" y="2347402"/>
            <a:ext cx="8850083" cy="769884"/>
          </a:xfrm>
          <a:prstGeom prst="roundRect">
            <a:avLst>
              <a:gd name="adj" fmla="val 16136"/>
            </a:avLst>
          </a:prstGeom>
          <a:noFill/>
          <a:ln w="12700">
            <a:solidFill>
              <a:schemeClr val="tx1"/>
            </a:solidFill>
            <a:prstDash val="lgDash"/>
            <a:miter lim="400000"/>
          </a:ln>
        </p:spPr>
        <p:txBody>
          <a:bodyPr lIns="45719" rIns="45719" anchor="ctr"/>
          <a:lstStyle/>
          <a:p>
            <a:pPr algn="ctr">
              <a:defRPr sz="1200" b="1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46" name="Rectangle: Rounded Corners 13">
            <a:extLst>
              <a:ext uri="{FF2B5EF4-FFF2-40B4-BE49-F238E27FC236}">
                <a16:creationId xmlns:a16="http://schemas.microsoft.com/office/drawing/2014/main" id="{01BF343E-E7DE-3920-3829-355C4E280275}"/>
              </a:ext>
            </a:extLst>
          </p:cNvPr>
          <p:cNvSpPr/>
          <p:nvPr/>
        </p:nvSpPr>
        <p:spPr>
          <a:xfrm>
            <a:off x="1776550" y="3170880"/>
            <a:ext cx="8850084" cy="3079697"/>
          </a:xfrm>
          <a:prstGeom prst="roundRect">
            <a:avLst>
              <a:gd name="adj" fmla="val 16136"/>
            </a:avLst>
          </a:prstGeom>
          <a:noFill/>
          <a:ln w="12700">
            <a:solidFill>
              <a:schemeClr val="tx1"/>
            </a:solidFill>
            <a:prstDash val="lgDash"/>
            <a:miter lim="400000"/>
          </a:ln>
        </p:spPr>
        <p:txBody>
          <a:bodyPr lIns="45719" rIns="45719" anchor="ctr"/>
          <a:lstStyle/>
          <a:p>
            <a:pPr algn="ctr">
              <a:defRPr sz="1200" b="1">
                <a:solidFill>
                  <a:srgbClr val="FF0000"/>
                </a:solidFill>
              </a:defRPr>
            </a:pPr>
            <a:endParaRPr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69ECBE-8E59-F4A6-A199-1AEB7B3FFC6B}"/>
              </a:ext>
            </a:extLst>
          </p:cNvPr>
          <p:cNvSpPr txBox="1"/>
          <p:nvPr/>
        </p:nvSpPr>
        <p:spPr>
          <a:xfrm>
            <a:off x="2401341" y="1614945"/>
            <a:ext cx="168985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Lab Grotesque"/>
                <a:ea typeface="Lab Grotesque"/>
                <a:cs typeface="Lab Grotesque"/>
                <a:sym typeface="Lab Grotesque"/>
              </a:rPr>
              <a:t>REGIONAALNE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1200" dirty="0">
                <a:solidFill>
                  <a:schemeClr val="tx2"/>
                </a:solidFill>
              </a:rPr>
              <a:t>STRATEEGILINE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Lab Grotesque"/>
                <a:ea typeface="Lab Grotesque"/>
                <a:cs typeface="Lab Grotesque"/>
                <a:sym typeface="Lab Grotesque"/>
              </a:rPr>
              <a:t>TASAND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F63101-AFCB-0443-B3A3-FD129C20B371}"/>
              </a:ext>
            </a:extLst>
          </p:cNvPr>
          <p:cNvSpPr txBox="1"/>
          <p:nvPr/>
        </p:nvSpPr>
        <p:spPr>
          <a:xfrm>
            <a:off x="2418657" y="2411384"/>
            <a:ext cx="168985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1200" dirty="0">
                <a:solidFill>
                  <a:schemeClr val="tx2"/>
                </a:solidFill>
              </a:rPr>
              <a:t>LINNA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1200" dirty="0">
                <a:solidFill>
                  <a:schemeClr val="tx2"/>
                </a:solidFill>
              </a:rPr>
              <a:t>STRATEEGILINE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t-EE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Lab Grotesque"/>
                <a:ea typeface="Lab Grotesque"/>
                <a:cs typeface="Lab Grotesque"/>
                <a:sym typeface="Lab Grotesque"/>
              </a:rPr>
              <a:t>TASAND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190D80-C51C-609D-A7BB-03203862EF58}"/>
              </a:ext>
            </a:extLst>
          </p:cNvPr>
          <p:cNvSpPr txBox="1"/>
          <p:nvPr/>
        </p:nvSpPr>
        <p:spPr>
          <a:xfrm>
            <a:off x="2438265" y="3183038"/>
            <a:ext cx="245039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1200" dirty="0">
                <a:solidFill>
                  <a:schemeClr val="tx2"/>
                </a:solidFill>
              </a:rPr>
              <a:t>LINNA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t-EE" sz="1200" dirty="0">
                <a:solidFill>
                  <a:schemeClr val="tx2"/>
                </a:solidFill>
              </a:rPr>
              <a:t>OPERATIIVNE </a:t>
            </a:r>
            <a:r>
              <a:rPr kumimoji="0" lang="et-EE" sz="12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Lab Grotesque"/>
                <a:ea typeface="Lab Grotesque"/>
                <a:cs typeface="Lab Grotesque"/>
                <a:sym typeface="Lab Grotesque"/>
              </a:rPr>
              <a:t>TASAND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2C5A4D8-86FE-6283-B487-AFF5CC028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630" y="4455943"/>
            <a:ext cx="241759" cy="34138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66DD22D-F8A2-5C4A-1A04-4054804DC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894" y="4444549"/>
            <a:ext cx="241759" cy="34138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91315D6-58E8-8533-1454-D87F01042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081" y="4455944"/>
            <a:ext cx="241759" cy="3413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B350211-0294-540F-9BF6-09459B91C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678" y="5128275"/>
            <a:ext cx="241759" cy="3413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8F84C4-FD62-7379-0C4B-50F4C71DE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604" y="5094873"/>
            <a:ext cx="379539" cy="3427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60AC936-8F7B-7A0F-50C4-2E40D2E28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013" y="5101406"/>
            <a:ext cx="271810" cy="34480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6350005-1E96-78E1-B5ED-1396A15FF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267" y="5044131"/>
            <a:ext cx="444254" cy="4442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A6CBC83-5D4B-ACD0-3BD7-72FA819D8D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195" y="5107936"/>
            <a:ext cx="237765" cy="3414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110F303-0D10-A6F3-4FD1-54F24AFFE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143" y="2548066"/>
            <a:ext cx="387124" cy="34962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B8FD827-912C-9835-A215-82E738605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237" y="2555235"/>
            <a:ext cx="279085" cy="35403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D2751B2-51DE-535A-22F4-ADAD87D57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218" y="2503076"/>
            <a:ext cx="444254" cy="44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4ABA91-3EEE-4A5C-A206-EA1CB8381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57F31-2519-425E-801B-221824F39C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15725" y="169024"/>
            <a:ext cx="6177400" cy="4100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t-EE" sz="3600" b="1" dirty="0">
                <a:solidFill>
                  <a:srgbClr val="0070C0"/>
                </a:solidFill>
              </a:rPr>
              <a:t>Tallinna kriisijuhtimise struktuur  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C52B853-2BB0-8375-95CA-5C06D374DB70}"/>
              </a:ext>
            </a:extLst>
          </p:cNvPr>
          <p:cNvSpPr/>
          <p:nvPr/>
        </p:nvSpPr>
        <p:spPr>
          <a:xfrm>
            <a:off x="6290215" y="1224772"/>
            <a:ext cx="2551182" cy="7142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/>
              <a:t>Operatsioonide grupp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FC505F-5F92-8F17-DFBF-A45DEF720470}"/>
              </a:ext>
            </a:extLst>
          </p:cNvPr>
          <p:cNvSpPr/>
          <p:nvPr/>
        </p:nvSpPr>
        <p:spPr>
          <a:xfrm>
            <a:off x="9057313" y="1212046"/>
            <a:ext cx="2688162" cy="71429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/>
              <a:t>Toetusgrupp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B12337-7777-7CEF-C21C-A6D524FCD3E7}"/>
              </a:ext>
            </a:extLst>
          </p:cNvPr>
          <p:cNvSpPr/>
          <p:nvPr/>
        </p:nvSpPr>
        <p:spPr>
          <a:xfrm>
            <a:off x="3425669" y="1238519"/>
            <a:ext cx="2551182" cy="7005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/>
              <a:t>Planeerimisgrupp</a:t>
            </a:r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FA7CA239-317B-4687-D8E7-C50FF0966806}"/>
              </a:ext>
            </a:extLst>
          </p:cNvPr>
          <p:cNvSpPr/>
          <p:nvPr/>
        </p:nvSpPr>
        <p:spPr>
          <a:xfrm>
            <a:off x="284410" y="1238596"/>
            <a:ext cx="2919109" cy="68679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2000" dirty="0"/>
              <a:t>Kommunikatsiooni grupp</a:t>
            </a:r>
          </a:p>
        </p:txBody>
      </p:sp>
      <p:pic>
        <p:nvPicPr>
          <p:cNvPr id="11" name="Pilt 10">
            <a:extLst>
              <a:ext uri="{FF2B5EF4-FFF2-40B4-BE49-F238E27FC236}">
                <a16:creationId xmlns:a16="http://schemas.microsoft.com/office/drawing/2014/main" id="{BC1061CB-BD18-ECF9-54FB-A6340150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946" y="2495020"/>
            <a:ext cx="2935236" cy="3397779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D5AB3206-2FC1-34FE-AFE7-33E38EA1E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731" y="2495019"/>
            <a:ext cx="2722537" cy="2168421"/>
          </a:xfrm>
          <a:prstGeom prst="rect">
            <a:avLst/>
          </a:prstGeom>
        </p:spPr>
      </p:pic>
      <p:pic>
        <p:nvPicPr>
          <p:cNvPr id="26" name="Pilt 25">
            <a:extLst>
              <a:ext uri="{FF2B5EF4-FFF2-40B4-BE49-F238E27FC236}">
                <a16:creationId xmlns:a16="http://schemas.microsoft.com/office/drawing/2014/main" id="{D5AF911A-2621-40C1-D45D-36CF9B6A7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228" y="2495020"/>
            <a:ext cx="3293772" cy="3673210"/>
          </a:xfrm>
          <a:prstGeom prst="rect">
            <a:avLst/>
          </a:prstGeom>
        </p:spPr>
      </p:pic>
      <p:pic>
        <p:nvPicPr>
          <p:cNvPr id="27" name="Pilt 26">
            <a:extLst>
              <a:ext uri="{FF2B5EF4-FFF2-40B4-BE49-F238E27FC236}">
                <a16:creationId xmlns:a16="http://schemas.microsoft.com/office/drawing/2014/main" id="{F53F2127-A867-BCC1-338F-BCD77AFDB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53" y="2495021"/>
            <a:ext cx="3267493" cy="36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0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13CF-BE4A-4ED8-998A-648F0755A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4" y="562977"/>
            <a:ext cx="10715625" cy="599283"/>
          </a:xfrm>
        </p:spPr>
        <p:txBody>
          <a:bodyPr/>
          <a:lstStyle/>
          <a:p>
            <a:pPr algn="ctr"/>
            <a:r>
              <a:rPr lang="et-EE" sz="3600" b="1"/>
              <a:t>Staabi töövahendid ja vormid</a:t>
            </a:r>
            <a:endParaRPr lang="et-EE" sz="3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22BDA-2B45-4E14-AA7C-FAC1DC52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EFECFD-2A8E-4103-A92F-81E50B1B93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441" y="1026160"/>
            <a:ext cx="11064240" cy="5142071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Staabilogi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Staabi tegevuskava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SITREP vorm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Lahendusplaan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3200" dirty="0">
                <a:latin typeface="Arial" panose="020B0604020202020204" pitchFamily="34" charset="0"/>
                <a:cs typeface="Arial" panose="020B0604020202020204" pitchFamily="34" charset="0"/>
              </a:rPr>
              <a:t>Kontaktandmed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t-E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TEAMS staabikeskkond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GIS kaardirakendus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t-EE" sz="2800" dirty="0">
                <a:latin typeface="Arial" panose="020B0604020202020204" pitchFamily="34" charset="0"/>
                <a:cs typeface="Arial" panose="020B0604020202020204" pitchFamily="34" charset="0"/>
              </a:rPr>
              <a:t>Päästeameti SITREP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t-E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t-E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0296E9-7612-0CAE-2FD0-363661127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232" y="1026160"/>
            <a:ext cx="6983696" cy="44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>
            <a:extLst>
              <a:ext uri="{FF2B5EF4-FFF2-40B4-BE49-F238E27FC236}">
                <a16:creationId xmlns:a16="http://schemas.microsoft.com/office/drawing/2014/main" id="{A2F0371E-CE26-40B3-801B-4FCF62797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24" y="771524"/>
            <a:ext cx="10036175" cy="1497851"/>
          </a:xfrm>
        </p:spPr>
        <p:txBody>
          <a:bodyPr/>
          <a:lstStyle/>
          <a:p>
            <a:r>
              <a:rPr lang="et-EE" dirty="0"/>
              <a:t>Oleme koos kriisideks valmis</a:t>
            </a:r>
            <a:r>
              <a:rPr lang="en-US" dirty="0"/>
              <a:t>!</a:t>
            </a:r>
            <a:br>
              <a:rPr lang="et-EE" dirty="0"/>
            </a:br>
            <a:br>
              <a:rPr lang="et-EE" dirty="0"/>
            </a:br>
            <a:br>
              <a:rPr lang="et-EE" dirty="0"/>
            </a:br>
            <a:br>
              <a:rPr lang="et-EE" dirty="0"/>
            </a:br>
            <a:endParaRPr lang="en-US" dirty="0"/>
          </a:p>
        </p:txBody>
      </p:sp>
      <p:sp>
        <p:nvSpPr>
          <p:cNvPr id="6" name="Alapealkiri 5">
            <a:extLst>
              <a:ext uri="{FF2B5EF4-FFF2-40B4-BE49-F238E27FC236}">
                <a16:creationId xmlns:a16="http://schemas.microsoft.com/office/drawing/2014/main" id="{29508E5D-4EC6-47B0-B7DA-784F67141C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aidinumbri kohatäide 2">
            <a:extLst>
              <a:ext uri="{FF2B5EF4-FFF2-40B4-BE49-F238E27FC236}">
                <a16:creationId xmlns:a16="http://schemas.microsoft.com/office/drawing/2014/main" id="{127FDB2A-B424-40C4-A573-AE27DB2A03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67438"/>
            <a:ext cx="2743200" cy="365125"/>
          </a:xfrm>
        </p:spPr>
        <p:txBody>
          <a:bodyPr/>
          <a:lstStyle/>
          <a:p>
            <a:fld id="{CDC100B9-F1AC-4BEB-8655-57D0A3575FDC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D7351-12D0-41A6-80B1-E522A5D4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255" y="1831066"/>
            <a:ext cx="5588507" cy="372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9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linn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72CE"/>
      </a:accent1>
      <a:accent2>
        <a:srgbClr val="EF3340"/>
      </a:accent2>
      <a:accent3>
        <a:srgbClr val="009639"/>
      </a:accent3>
      <a:accent4>
        <a:srgbClr val="F3D03E"/>
      </a:accent4>
      <a:accent5>
        <a:srgbClr val="575757"/>
      </a:accent5>
      <a:accent6>
        <a:srgbClr val="969696"/>
      </a:accent6>
      <a:hlink>
        <a:srgbClr val="0072CE"/>
      </a:hlink>
      <a:folHlink>
        <a:srgbClr val="0072CE"/>
      </a:folHlink>
    </a:clrScheme>
    <a:fontScheme name="Tallinn">
      <a:majorFont>
        <a:latin typeface="Lab Grotesque"/>
        <a:ea typeface=""/>
        <a:cs typeface=""/>
      </a:majorFont>
      <a:minorFont>
        <a:latin typeface="Lab Grotes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14309</TotalTime>
  <Words>270</Words>
  <Application>Microsoft Office PowerPoint</Application>
  <PresentationFormat>Widescreen</PresentationFormat>
  <Paragraphs>73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Lab Grotesque</vt:lpstr>
      <vt:lpstr>Wingdings</vt:lpstr>
      <vt:lpstr>Office'i kujundus</vt:lpstr>
      <vt:lpstr>Tallinna Munitsipaalpolitsei Amet   Margo Irve  kriisivalmiduse sektori juht  </vt:lpstr>
      <vt:lpstr>Millest räägime?</vt:lpstr>
      <vt:lpstr>Kriisijuhtimise põhimõtted</vt:lpstr>
      <vt:lpstr>Kriisistaabi põhiülesanded</vt:lpstr>
      <vt:lpstr>Staabi tegevused</vt:lpstr>
      <vt:lpstr>Tallinna kriisijuhtimise struktuur</vt:lpstr>
      <vt:lpstr>PowerPoint Presentation</vt:lpstr>
      <vt:lpstr>Staabi töövahendid ja vormid</vt:lpstr>
      <vt:lpstr>Oleme koos kriisideks valmis!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Erkin Antov</dc:creator>
  <cp:lastModifiedBy>Tiina Laube</cp:lastModifiedBy>
  <cp:revision>222</cp:revision>
  <cp:lastPrinted>2022-11-08T10:43:02Z</cp:lastPrinted>
  <dcterms:created xsi:type="dcterms:W3CDTF">2017-11-28T15:03:48Z</dcterms:created>
  <dcterms:modified xsi:type="dcterms:W3CDTF">2025-03-14T06:54:30Z</dcterms:modified>
</cp:coreProperties>
</file>